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sldIdLst>
    <p:sldId id="274" r:id="rId2"/>
    <p:sldId id="286" r:id="rId3"/>
    <p:sldId id="285" r:id="rId4"/>
    <p:sldId id="288" r:id="rId5"/>
    <p:sldId id="287" r:id="rId6"/>
    <p:sldId id="292" r:id="rId7"/>
    <p:sldId id="291" r:id="rId8"/>
    <p:sldId id="276" r:id="rId9"/>
    <p:sldId id="294" r:id="rId10"/>
    <p:sldId id="293" r:id="rId11"/>
    <p:sldId id="273" r:id="rId12"/>
    <p:sldId id="275" r:id="rId13"/>
  </p:sldIdLst>
  <p:sldSz cx="12192000" cy="6858000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k" initials="NRM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499" autoAdjust="0"/>
  </p:normalViewPr>
  <p:slideViewPr>
    <p:cSldViewPr snapToGrid="0">
      <p:cViewPr varScale="1">
        <p:scale>
          <a:sx n="64" d="100"/>
          <a:sy n="64" d="100"/>
        </p:scale>
        <p:origin x="84" y="3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ristopher\Desktop\Graphs%20Annual%20Meet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ristopher\Desktop\Graphs%20Annual%20Meet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RONDEAU-PC\Users\Public\Documents\ACTIVITY%20REPORTS%20&amp;%20RECRUITMENT\FY2016\YTD%20Comparison%20Activity%20Repor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RONDEAU-PC\Users\Public\Documents\ACTIVITY%20REPORTS%20&amp;%20RECRUITMENT\FY2016\YTD%20Comparison%20Activity%20Repor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RRONDEAU-PC\Users\Public\Documents\ACTIVITY%20REPORTS%20&amp;%20RECRUITMENT\FY2016\YTD%20Comparison%20Activity%20Repor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ristopher\Desktop\Graphs%20Annual%20Meeting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10000"/>
                  <a:lumOff val="9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284-44A4-AE4E-DD307096B31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284-44A4-AE4E-DD307096B313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284-44A4-AE4E-DD307096B313}"/>
              </c:ext>
            </c:extLst>
          </c:dPt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Sheet1!$A$27:$A$30</c:f>
              <c:strCache>
                <c:ptCount val="4"/>
                <c:pt idx="0">
                  <c:v>FY2014</c:v>
                </c:pt>
                <c:pt idx="1">
                  <c:v>FY2015</c:v>
                </c:pt>
                <c:pt idx="2">
                  <c:v>FY2016</c:v>
                </c:pt>
                <c:pt idx="3">
                  <c:v>FY2017 YTD</c:v>
                </c:pt>
              </c:strCache>
            </c:strRef>
          </c:cat>
          <c:val>
            <c:numRef>
              <c:f>Sheet1!$B$27:$B$30</c:f>
              <c:numCache>
                <c:formatCode>#,##0</c:formatCode>
                <c:ptCount val="4"/>
                <c:pt idx="0">
                  <c:v>2146</c:v>
                </c:pt>
                <c:pt idx="1">
                  <c:v>29628</c:v>
                </c:pt>
                <c:pt idx="2">
                  <c:v>22106</c:v>
                </c:pt>
                <c:pt idx="3">
                  <c:v>11846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84-44A4-AE4E-DD307096B3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142578048"/>
        <c:axId val="142594432"/>
        <c:axId val="0"/>
      </c:bar3DChart>
      <c:catAx>
        <c:axId val="1425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94432"/>
        <c:crosses val="autoZero"/>
        <c:auto val="1"/>
        <c:lblAlgn val="ctr"/>
        <c:lblOffset val="100"/>
        <c:noMultiLvlLbl val="0"/>
      </c:catAx>
      <c:valAx>
        <c:axId val="14259443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425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10000"/>
                  <a:lumOff val="9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7FC-4294-8BEC-3E981C5F6A9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7FC-4294-8BEC-3E981C5F6A9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7FC-4294-8BEC-3E981C5F6A93}"/>
              </c:ext>
            </c:extLst>
          </c:dPt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Sheet1!$A$49:$A$52</c:f>
              <c:strCache>
                <c:ptCount val="4"/>
                <c:pt idx="0">
                  <c:v>FY 2014</c:v>
                </c:pt>
                <c:pt idx="1">
                  <c:v>FY 2015</c:v>
                </c:pt>
                <c:pt idx="2">
                  <c:v>FY 2016</c:v>
                </c:pt>
                <c:pt idx="3">
                  <c:v>FY 2017 YTD</c:v>
                </c:pt>
              </c:strCache>
            </c:strRef>
          </c:cat>
          <c:val>
            <c:numRef>
              <c:f>Sheet1!$B$49:$B$52</c:f>
              <c:numCache>
                <c:formatCode>General</c:formatCode>
                <c:ptCount val="4"/>
                <c:pt idx="0">
                  <c:v>9</c:v>
                </c:pt>
                <c:pt idx="1">
                  <c:v>34</c:v>
                </c:pt>
                <c:pt idx="2">
                  <c:v>44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FC-4294-8BEC-3E981C5F6A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178616192"/>
        <c:axId val="178620288"/>
        <c:axId val="0"/>
      </c:bar3DChart>
      <c:catAx>
        <c:axId val="17861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620288"/>
        <c:crosses val="autoZero"/>
        <c:auto val="1"/>
        <c:lblAlgn val="ctr"/>
        <c:lblOffset val="100"/>
        <c:noMultiLvlLbl val="0"/>
      </c:catAx>
      <c:valAx>
        <c:axId val="1786202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861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Sheet3!$B$1:$D$2</c:f>
              <c:multiLvlStrCache>
                <c:ptCount val="3"/>
                <c:lvl>
                  <c:pt idx="0">
                    <c:v>Professional</c:v>
                  </c:pt>
                  <c:pt idx="1">
                    <c:v>Hospitality</c:v>
                  </c:pt>
                  <c:pt idx="2">
                    <c:v>Warehouse</c:v>
                  </c:pt>
                </c:lvl>
                <c:lvl>
                  <c:pt idx="0">
                    <c:v>Office</c:v>
                  </c:pt>
                  <c:pt idx="1">
                    <c:v>Retail</c:v>
                  </c:pt>
                  <c:pt idx="2">
                    <c:v>Industrial</c:v>
                  </c:pt>
                </c:lvl>
              </c:multiLvlStrCache>
            </c:multiLvlStrRef>
          </c:cat>
          <c:val>
            <c:numRef>
              <c:f>Sheet3!$B$3:$D$3</c:f>
              <c:numCache>
                <c:formatCode>#,##0</c:formatCode>
                <c:ptCount val="3"/>
                <c:pt idx="0">
                  <c:v>7</c:v>
                </c:pt>
                <c:pt idx="1">
                  <c:v>4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C-4092-BB8F-4DD6260473AA}"/>
            </c:ext>
          </c:extLst>
        </c:ser>
        <c:ser>
          <c:idx val="1"/>
          <c:order val="1"/>
          <c:tx>
            <c:strRef>
              <c:f>Sheet3!$A$4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Sheet3!$B$1:$D$2</c:f>
              <c:multiLvlStrCache>
                <c:ptCount val="3"/>
                <c:lvl>
                  <c:pt idx="0">
                    <c:v>Professional</c:v>
                  </c:pt>
                  <c:pt idx="1">
                    <c:v>Hospitality</c:v>
                  </c:pt>
                  <c:pt idx="2">
                    <c:v>Warehouse</c:v>
                  </c:pt>
                </c:lvl>
                <c:lvl>
                  <c:pt idx="0">
                    <c:v>Office</c:v>
                  </c:pt>
                  <c:pt idx="1">
                    <c:v>Retail</c:v>
                  </c:pt>
                  <c:pt idx="2">
                    <c:v>Industrial</c:v>
                  </c:pt>
                </c:lvl>
              </c:multiLvlStrCache>
            </c:multiLvlStrRef>
          </c:cat>
          <c:val>
            <c:numRef>
              <c:f>Sheet3!$B$4:$D$4</c:f>
              <c:numCache>
                <c:formatCode>General</c:formatCode>
                <c:ptCount val="3"/>
                <c:pt idx="0">
                  <c:v>12</c:v>
                </c:pt>
                <c:pt idx="1">
                  <c:v>4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0C-4092-BB8F-4DD6260473A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47674240"/>
        <c:axId val="178632960"/>
      </c:barChart>
      <c:catAx>
        <c:axId val="14767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632960"/>
        <c:crosses val="autoZero"/>
        <c:auto val="1"/>
        <c:lblAlgn val="ctr"/>
        <c:lblOffset val="100"/>
        <c:noMultiLvlLbl val="0"/>
      </c:catAx>
      <c:valAx>
        <c:axId val="17863296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47674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FY 2015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E48-49C4-86F8-26C7D30B46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E48-49C4-86F8-26C7D30B46A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E48-49C4-86F8-26C7D30B46A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Sheet2!$A$48:$C$49</c:f>
              <c:multiLvlStrCache>
                <c:ptCount val="3"/>
                <c:lvl>
                  <c:pt idx="0">
                    <c:v>Professional</c:v>
                  </c:pt>
                  <c:pt idx="1">
                    <c:v>Hospitality</c:v>
                  </c:pt>
                  <c:pt idx="2">
                    <c:v>Warehouse</c:v>
                  </c:pt>
                </c:lvl>
                <c:lvl>
                  <c:pt idx="0">
                    <c:v>Office</c:v>
                  </c:pt>
                  <c:pt idx="1">
                    <c:v>Retail</c:v>
                  </c:pt>
                  <c:pt idx="2">
                    <c:v>Industrial</c:v>
                  </c:pt>
                </c:lvl>
              </c:multiLvlStrCache>
            </c:multiLvlStrRef>
          </c:cat>
          <c:val>
            <c:numRef>
              <c:f>Sheet2!$A$50:$C$50</c:f>
              <c:numCache>
                <c:formatCode>General</c:formatCode>
                <c:ptCount val="3"/>
                <c:pt idx="0">
                  <c:v>7</c:v>
                </c:pt>
                <c:pt idx="1">
                  <c:v>4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48-49C4-86F8-26C7D30B46A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808995068605374"/>
          <c:y val="0.32213535275547261"/>
          <c:w val="0.39592042032999486"/>
          <c:h val="0.5081900634439884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FY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04F-456D-AB70-72F974E951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04F-456D-AB70-72F974E951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04F-456D-AB70-72F974E951B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Sheet3!$B$1:$D$2</c:f>
              <c:multiLvlStrCache>
                <c:ptCount val="3"/>
                <c:lvl>
                  <c:pt idx="0">
                    <c:v>Professional</c:v>
                  </c:pt>
                  <c:pt idx="1">
                    <c:v>Hospitality</c:v>
                  </c:pt>
                  <c:pt idx="2">
                    <c:v>Warehouse</c:v>
                  </c:pt>
                </c:lvl>
                <c:lvl>
                  <c:pt idx="0">
                    <c:v>Office</c:v>
                  </c:pt>
                  <c:pt idx="1">
                    <c:v>Retail</c:v>
                  </c:pt>
                  <c:pt idx="2">
                    <c:v>Industrial</c:v>
                  </c:pt>
                </c:lvl>
              </c:multiLvlStrCache>
            </c:multiLvlStrRef>
          </c:cat>
          <c:val>
            <c:numRef>
              <c:f>Sheet3!$B$4:$D$4</c:f>
              <c:numCache>
                <c:formatCode>General</c:formatCode>
                <c:ptCount val="3"/>
                <c:pt idx="0">
                  <c:v>12</c:v>
                </c:pt>
                <c:pt idx="1">
                  <c:v>4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04F-456D-AB70-72F974E951B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920909219042895"/>
          <c:y val="0.32213535275547261"/>
          <c:w val="0.38471280112690226"/>
          <c:h val="0.5081900634439884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10000"/>
                  <a:lumOff val="9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AE3-441C-BF1E-7F0AAE26AC3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AE3-441C-BF1E-7F0AAE26AC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 prstMaterial="flat">
                <a:contourClr>
                  <a:schemeClr val="accent1">
                    <a:lumMod val="5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AE3-441C-BF1E-7F0AAE26AC31}"/>
              </c:ext>
            </c:extLst>
          </c:dPt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Sheet1!$A$5:$A$8</c:f>
              <c:strCache>
                <c:ptCount val="4"/>
                <c:pt idx="0">
                  <c:v>FY 2014</c:v>
                </c:pt>
                <c:pt idx="1">
                  <c:v>FY 2015</c:v>
                </c:pt>
                <c:pt idx="2">
                  <c:v>FY 2016</c:v>
                </c:pt>
                <c:pt idx="3">
                  <c:v>FY 2017 YTD</c:v>
                </c:pt>
              </c:strCache>
            </c:strRef>
          </c:cat>
          <c:val>
            <c:numRef>
              <c:f>Sheet1!$B$5:$B$8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30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E3-441C-BF1E-7F0AAE26AC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178799744"/>
        <c:axId val="178803840"/>
        <c:axId val="0"/>
      </c:bar3DChart>
      <c:catAx>
        <c:axId val="17879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803840"/>
        <c:crosses val="autoZero"/>
        <c:auto val="1"/>
        <c:lblAlgn val="ctr"/>
        <c:lblOffset val="100"/>
        <c:noMultiLvlLbl val="0"/>
      </c:catAx>
      <c:valAx>
        <c:axId val="1788038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8799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2D0A3C-85D0-48CD-8B0C-16F303BF076B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8ADBF0-11B4-492E-AA20-6CFA84935386}">
      <dgm:prSet phldrT="[Text]" custT="1"/>
      <dgm:spPr/>
      <dgm:t>
        <a:bodyPr/>
        <a:lstStyle/>
        <a:p>
          <a:r>
            <a:rPr lang="en-US" sz="4000" dirty="0">
              <a:latin typeface="Cambria" panose="02040503050406030204" pitchFamily="18" charset="0"/>
            </a:rPr>
            <a:t>FY 2015</a:t>
          </a:r>
        </a:p>
      </dgm:t>
    </dgm:pt>
    <dgm:pt modelId="{12D6E7EC-4EA5-45F1-BEA7-236E8B6C261A}" type="parTrans" cxnId="{899A65EC-39C8-403C-B352-FAB2B3462F52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9BA4727D-969A-450B-AF4F-54E165A1A016}" type="sibTrans" cxnId="{899A65EC-39C8-403C-B352-FAB2B3462F52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EC22A30D-E30C-42AD-8B25-A0D2FE2615FA}">
      <dgm:prSet phldrT="[Text]" custT="1"/>
      <dgm:spPr/>
      <dgm:t>
        <a:bodyPr/>
        <a:lstStyle/>
        <a:p>
          <a:r>
            <a:rPr lang="en-US" sz="2000" dirty="0">
              <a:latin typeface="Cambria" panose="02040503050406030204" pitchFamily="18" charset="0"/>
            </a:rPr>
            <a:t>$</a:t>
          </a:r>
          <a:r>
            <a:rPr lang="en-US" sz="2000" b="1" dirty="0">
              <a:solidFill>
                <a:srgbClr val="00B050"/>
              </a:solidFill>
              <a:latin typeface="Cambria" panose="02040503050406030204" pitchFamily="18" charset="0"/>
            </a:rPr>
            <a:t>127,500,000</a:t>
          </a:r>
        </a:p>
      </dgm:t>
    </dgm:pt>
    <dgm:pt modelId="{984F31E9-2C1B-4669-8C39-13795DD348C9}" type="parTrans" cxnId="{E557730E-8D35-4649-83B8-D098B6705135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DC0FCBCE-9323-40CA-AFEB-B02985EC3F4A}" type="sibTrans" cxnId="{E557730E-8D35-4649-83B8-D098B6705135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171C1813-B340-4334-926A-6401EEED3A80}">
      <dgm:prSet phldrT="[Text]" custT="1"/>
      <dgm:spPr/>
      <dgm:t>
        <a:bodyPr/>
        <a:lstStyle/>
        <a:p>
          <a:r>
            <a:rPr lang="en-US" sz="4000" dirty="0">
              <a:latin typeface="Cambria" panose="02040503050406030204" pitchFamily="18" charset="0"/>
            </a:rPr>
            <a:t>FY 2016</a:t>
          </a:r>
        </a:p>
      </dgm:t>
    </dgm:pt>
    <dgm:pt modelId="{7B6C2329-3195-4E1A-88E6-D46FD8F5D546}" type="parTrans" cxnId="{4B5093EE-967C-4EAC-A270-82AF73FE8FD4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EC06D52A-E54C-4B8C-9DA1-EA588CACA3A1}" type="sibTrans" cxnId="{4B5093EE-967C-4EAC-A270-82AF73FE8FD4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87113045-6A5B-4920-8EC5-5182E42472E5}">
      <dgm:prSet phldrT="[Text]" custT="1"/>
      <dgm:spPr/>
      <dgm:t>
        <a:bodyPr/>
        <a:lstStyle/>
        <a:p>
          <a:r>
            <a:rPr lang="en-US" sz="2000" dirty="0">
              <a:latin typeface="Cambria" panose="02040503050406030204" pitchFamily="18" charset="0"/>
            </a:rPr>
            <a:t>$</a:t>
          </a:r>
          <a:r>
            <a:rPr lang="en-US" sz="2000" b="1" dirty="0">
              <a:solidFill>
                <a:srgbClr val="00B050"/>
              </a:solidFill>
              <a:latin typeface="Cambria" panose="02040503050406030204" pitchFamily="18" charset="0"/>
            </a:rPr>
            <a:t>200,000,000</a:t>
          </a:r>
        </a:p>
      </dgm:t>
    </dgm:pt>
    <dgm:pt modelId="{A991C2DC-F0B2-4D4D-8FF8-B238E0C4EDD7}" type="parTrans" cxnId="{15032C9B-1B1F-4BC3-8AD2-698C264FEF02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3E289E40-7D32-4871-A92C-0E6BAB8E06EA}" type="sibTrans" cxnId="{15032C9B-1B1F-4BC3-8AD2-698C264FEF02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451D29BC-3320-49F6-BF13-017286B61462}">
      <dgm:prSet phldrT="[Text]" custT="1"/>
      <dgm:spPr/>
      <dgm:t>
        <a:bodyPr/>
        <a:lstStyle/>
        <a:p>
          <a:r>
            <a:rPr lang="en-US" sz="4000" dirty="0">
              <a:latin typeface="Cambria" panose="02040503050406030204" pitchFamily="18" charset="0"/>
            </a:rPr>
            <a:t>FY 2017 </a:t>
          </a:r>
          <a:r>
            <a:rPr lang="en-US" sz="1600" dirty="0">
              <a:latin typeface="Cambria" panose="02040503050406030204" pitchFamily="18" charset="0"/>
            </a:rPr>
            <a:t>(Projected)</a:t>
          </a:r>
          <a:endParaRPr lang="en-US" sz="4000" dirty="0">
            <a:latin typeface="Cambria" panose="02040503050406030204" pitchFamily="18" charset="0"/>
          </a:endParaRPr>
        </a:p>
      </dgm:t>
    </dgm:pt>
    <dgm:pt modelId="{5FE0FDCC-568D-4D22-8771-8605D3A6B6BB}" type="parTrans" cxnId="{AADBFB1F-67F0-4E97-963D-C54439390076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39C843AE-491C-4F91-8C15-9DC45235AB63}" type="sibTrans" cxnId="{AADBFB1F-67F0-4E97-963D-C54439390076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AA22215D-D899-481A-8FF4-2B999E4849D3}">
      <dgm:prSet phldrT="[Text]" custT="1"/>
      <dgm:spPr/>
      <dgm:t>
        <a:bodyPr/>
        <a:lstStyle/>
        <a:p>
          <a:r>
            <a:rPr lang="en-US" sz="2000" dirty="0">
              <a:latin typeface="Cambria" panose="02040503050406030204" pitchFamily="18" charset="0"/>
            </a:rPr>
            <a:t>$</a:t>
          </a:r>
          <a:r>
            <a:rPr lang="en-US" sz="2000" b="1" dirty="0">
              <a:solidFill>
                <a:srgbClr val="00B050"/>
              </a:solidFill>
              <a:latin typeface="Cambria" panose="02040503050406030204" pitchFamily="18" charset="0"/>
            </a:rPr>
            <a:t>93,000,000</a:t>
          </a:r>
        </a:p>
      </dgm:t>
    </dgm:pt>
    <dgm:pt modelId="{013937C7-B853-4C9B-A241-A084AA1FBC09}" type="parTrans" cxnId="{FA77DE2E-3BB5-4852-A8B8-D749036FD020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04E9C959-2CC5-4C34-A5D4-D81C12AB04C8}" type="sibTrans" cxnId="{FA77DE2E-3BB5-4852-A8B8-D749036FD020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FA6FC549-49F3-49B1-BAAF-BA3A9C4D62F6}">
      <dgm:prSet phldrT="[Text]" custT="1"/>
      <dgm:spPr/>
      <dgm:t>
        <a:bodyPr/>
        <a:lstStyle/>
        <a:p>
          <a:r>
            <a:rPr lang="en-US" sz="2000" dirty="0">
              <a:latin typeface="Cambria" panose="02040503050406030204" pitchFamily="18" charset="0"/>
            </a:rPr>
            <a:t>250 Jobs</a:t>
          </a:r>
        </a:p>
      </dgm:t>
    </dgm:pt>
    <dgm:pt modelId="{D9787EED-6B6B-48F4-A281-68A2B801BCB6}" type="parTrans" cxnId="{62579066-2895-4A7D-8D2D-8244281A429B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2EC6ED46-224C-432D-976D-0820EE380090}" type="sibTrans" cxnId="{62579066-2895-4A7D-8D2D-8244281A429B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BBEB28B9-A1C7-4701-9490-2C75C318D838}">
      <dgm:prSet phldrT="[Text]" custT="1"/>
      <dgm:spPr/>
      <dgm:t>
        <a:bodyPr/>
        <a:lstStyle/>
        <a:p>
          <a:r>
            <a:rPr lang="en-US" sz="2000" dirty="0">
              <a:latin typeface="Cambria" panose="02040503050406030204" pitchFamily="18" charset="0"/>
            </a:rPr>
            <a:t>400 Jobs</a:t>
          </a:r>
        </a:p>
      </dgm:t>
    </dgm:pt>
    <dgm:pt modelId="{5FDF871F-8DC7-4102-9386-C6673FA8BF51}" type="parTrans" cxnId="{C7134863-EEA5-40F2-BE0F-B1767E5E9050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7BFA4F64-96BA-4105-8A63-E0D7BC361E14}" type="sibTrans" cxnId="{C7134863-EEA5-40F2-BE0F-B1767E5E9050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14C65CEC-C337-452F-B599-2731360ECA71}">
      <dgm:prSet phldrT="[Text]" custT="1"/>
      <dgm:spPr/>
      <dgm:t>
        <a:bodyPr/>
        <a:lstStyle/>
        <a:p>
          <a:r>
            <a:rPr lang="en-US" sz="2000" dirty="0">
              <a:latin typeface="Cambria" panose="02040503050406030204" pitchFamily="18" charset="0"/>
            </a:rPr>
            <a:t>304 Jobs</a:t>
          </a:r>
        </a:p>
      </dgm:t>
    </dgm:pt>
    <dgm:pt modelId="{911E9FEF-CD7A-4B39-A551-C89137374352}" type="parTrans" cxnId="{248B2419-6B65-489C-89A9-97FD1E2BDD18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FC46A4DC-5027-4F5E-AD2B-279D9F969871}" type="sibTrans" cxnId="{248B2419-6B65-489C-89A9-97FD1E2BDD18}">
      <dgm:prSet/>
      <dgm:spPr/>
      <dgm:t>
        <a:bodyPr/>
        <a:lstStyle/>
        <a:p>
          <a:endParaRPr lang="en-US" sz="1800">
            <a:latin typeface="Cambria" panose="02040503050406030204" pitchFamily="18" charset="0"/>
          </a:endParaRPr>
        </a:p>
      </dgm:t>
    </dgm:pt>
    <dgm:pt modelId="{98D7CFA9-C98B-4C88-817D-1F0DFE8D59D9}" type="pres">
      <dgm:prSet presAssocID="{512D0A3C-85D0-48CD-8B0C-16F303BF076B}" presName="layout" presStyleCnt="0">
        <dgm:presLayoutVars>
          <dgm:chMax/>
          <dgm:chPref/>
          <dgm:dir/>
          <dgm:resizeHandles/>
        </dgm:presLayoutVars>
      </dgm:prSet>
      <dgm:spPr/>
    </dgm:pt>
    <dgm:pt modelId="{261F3907-631D-4CBD-A213-221F548E2DC7}" type="pres">
      <dgm:prSet presAssocID="{CF8ADBF0-11B4-492E-AA20-6CFA84935386}" presName="root" presStyleCnt="0">
        <dgm:presLayoutVars>
          <dgm:chMax/>
          <dgm:chPref/>
        </dgm:presLayoutVars>
      </dgm:prSet>
      <dgm:spPr/>
    </dgm:pt>
    <dgm:pt modelId="{7C06731E-56B4-4D07-95A1-9AAAC76E797E}" type="pres">
      <dgm:prSet presAssocID="{CF8ADBF0-11B4-492E-AA20-6CFA84935386}" presName="rootComposite" presStyleCnt="0">
        <dgm:presLayoutVars/>
      </dgm:prSet>
      <dgm:spPr/>
    </dgm:pt>
    <dgm:pt modelId="{1CD01EC0-091A-449A-A4EE-68941047598E}" type="pres">
      <dgm:prSet presAssocID="{CF8ADBF0-11B4-492E-AA20-6CFA84935386}" presName="ParentAccent" presStyleLbl="alignNode1" presStyleIdx="0" presStyleCnt="3"/>
      <dgm:spPr/>
    </dgm:pt>
    <dgm:pt modelId="{C7AD8AC8-4EF5-4202-9378-6441CD60632C}" type="pres">
      <dgm:prSet presAssocID="{CF8ADBF0-11B4-492E-AA20-6CFA84935386}" presName="ParentSmallAccent" presStyleLbl="fgAcc1" presStyleIdx="0" presStyleCnt="3"/>
      <dgm:spPr/>
    </dgm:pt>
    <dgm:pt modelId="{EF60CFFC-AE6F-426D-BBED-E392C5F06920}" type="pres">
      <dgm:prSet presAssocID="{CF8ADBF0-11B4-492E-AA20-6CFA84935386}" presName="Parent" presStyleLbl="revTx" presStyleIdx="0" presStyleCnt="9">
        <dgm:presLayoutVars>
          <dgm:chMax/>
          <dgm:chPref val="4"/>
          <dgm:bulletEnabled val="1"/>
        </dgm:presLayoutVars>
      </dgm:prSet>
      <dgm:spPr/>
    </dgm:pt>
    <dgm:pt modelId="{8FAE718A-54BA-4330-A0BA-76526D9A4CD6}" type="pres">
      <dgm:prSet presAssocID="{CF8ADBF0-11B4-492E-AA20-6CFA84935386}" presName="childShape" presStyleCnt="0">
        <dgm:presLayoutVars>
          <dgm:chMax val="0"/>
          <dgm:chPref val="0"/>
        </dgm:presLayoutVars>
      </dgm:prSet>
      <dgm:spPr/>
    </dgm:pt>
    <dgm:pt modelId="{5E209BE4-6D3B-4FB0-B743-ADEA528A13F2}" type="pres">
      <dgm:prSet presAssocID="{EC22A30D-E30C-42AD-8B25-A0D2FE2615FA}" presName="childComposite" presStyleCnt="0">
        <dgm:presLayoutVars>
          <dgm:chMax val="0"/>
          <dgm:chPref val="0"/>
        </dgm:presLayoutVars>
      </dgm:prSet>
      <dgm:spPr/>
    </dgm:pt>
    <dgm:pt modelId="{350E1E4B-7FCA-4DE0-B72E-7185457F52A3}" type="pres">
      <dgm:prSet presAssocID="{EC22A30D-E30C-42AD-8B25-A0D2FE2615FA}" presName="ChildAccent" presStyleLbl="solidFgAcc1" presStyleIdx="0" presStyleCnt="6"/>
      <dgm:spPr/>
    </dgm:pt>
    <dgm:pt modelId="{88E341C8-586C-49CA-AED1-05FC8BA0716B}" type="pres">
      <dgm:prSet presAssocID="{EC22A30D-E30C-42AD-8B25-A0D2FE2615FA}" presName="Child" presStyleLbl="revTx" presStyleIdx="1" presStyleCnt="9">
        <dgm:presLayoutVars>
          <dgm:chMax val="0"/>
          <dgm:chPref val="0"/>
          <dgm:bulletEnabled val="1"/>
        </dgm:presLayoutVars>
      </dgm:prSet>
      <dgm:spPr/>
    </dgm:pt>
    <dgm:pt modelId="{194BABD1-54C6-4484-8769-DC5073A5765D}" type="pres">
      <dgm:prSet presAssocID="{FA6FC549-49F3-49B1-BAAF-BA3A9C4D62F6}" presName="childComposite" presStyleCnt="0">
        <dgm:presLayoutVars>
          <dgm:chMax val="0"/>
          <dgm:chPref val="0"/>
        </dgm:presLayoutVars>
      </dgm:prSet>
      <dgm:spPr/>
    </dgm:pt>
    <dgm:pt modelId="{2A9F3ECA-3C6E-4958-8AF8-4408D64EF3B3}" type="pres">
      <dgm:prSet presAssocID="{FA6FC549-49F3-49B1-BAAF-BA3A9C4D62F6}" presName="ChildAccent" presStyleLbl="solidFgAcc1" presStyleIdx="1" presStyleCnt="6"/>
      <dgm:spPr/>
    </dgm:pt>
    <dgm:pt modelId="{FDE60443-A67E-435E-B8AD-4F09C194311A}" type="pres">
      <dgm:prSet presAssocID="{FA6FC549-49F3-49B1-BAAF-BA3A9C4D62F6}" presName="Child" presStyleLbl="revTx" presStyleIdx="2" presStyleCnt="9">
        <dgm:presLayoutVars>
          <dgm:chMax val="0"/>
          <dgm:chPref val="0"/>
          <dgm:bulletEnabled val="1"/>
        </dgm:presLayoutVars>
      </dgm:prSet>
      <dgm:spPr/>
    </dgm:pt>
    <dgm:pt modelId="{26705526-4A72-4BE2-BC32-FED20AE6F437}" type="pres">
      <dgm:prSet presAssocID="{171C1813-B340-4334-926A-6401EEED3A80}" presName="root" presStyleCnt="0">
        <dgm:presLayoutVars>
          <dgm:chMax/>
          <dgm:chPref/>
        </dgm:presLayoutVars>
      </dgm:prSet>
      <dgm:spPr/>
    </dgm:pt>
    <dgm:pt modelId="{92B005C0-82C3-4DD9-AE19-2E94D7754C50}" type="pres">
      <dgm:prSet presAssocID="{171C1813-B340-4334-926A-6401EEED3A80}" presName="rootComposite" presStyleCnt="0">
        <dgm:presLayoutVars/>
      </dgm:prSet>
      <dgm:spPr/>
    </dgm:pt>
    <dgm:pt modelId="{DFBDC2C2-BE7D-4824-8F6E-8666226D15CE}" type="pres">
      <dgm:prSet presAssocID="{171C1813-B340-4334-926A-6401EEED3A80}" presName="ParentAccent" presStyleLbl="alignNode1" presStyleIdx="1" presStyleCnt="3"/>
      <dgm:spPr/>
    </dgm:pt>
    <dgm:pt modelId="{E33CE18C-DC68-4C20-A09D-6B3A9DA4C7B7}" type="pres">
      <dgm:prSet presAssocID="{171C1813-B340-4334-926A-6401EEED3A80}" presName="ParentSmallAccent" presStyleLbl="fgAcc1" presStyleIdx="1" presStyleCnt="3"/>
      <dgm:spPr/>
    </dgm:pt>
    <dgm:pt modelId="{F8956577-7652-41D7-9057-E4E78C988E31}" type="pres">
      <dgm:prSet presAssocID="{171C1813-B340-4334-926A-6401EEED3A80}" presName="Parent" presStyleLbl="revTx" presStyleIdx="3" presStyleCnt="9">
        <dgm:presLayoutVars>
          <dgm:chMax/>
          <dgm:chPref val="4"/>
          <dgm:bulletEnabled val="1"/>
        </dgm:presLayoutVars>
      </dgm:prSet>
      <dgm:spPr/>
    </dgm:pt>
    <dgm:pt modelId="{63946573-2FE1-42A9-9A0A-4DDD2488432F}" type="pres">
      <dgm:prSet presAssocID="{171C1813-B340-4334-926A-6401EEED3A80}" presName="childShape" presStyleCnt="0">
        <dgm:presLayoutVars>
          <dgm:chMax val="0"/>
          <dgm:chPref val="0"/>
        </dgm:presLayoutVars>
      </dgm:prSet>
      <dgm:spPr/>
    </dgm:pt>
    <dgm:pt modelId="{990E4BF8-8842-4DFE-8B99-DF45249EAF22}" type="pres">
      <dgm:prSet presAssocID="{87113045-6A5B-4920-8EC5-5182E42472E5}" presName="childComposite" presStyleCnt="0">
        <dgm:presLayoutVars>
          <dgm:chMax val="0"/>
          <dgm:chPref val="0"/>
        </dgm:presLayoutVars>
      </dgm:prSet>
      <dgm:spPr/>
    </dgm:pt>
    <dgm:pt modelId="{B3DD2318-A007-4E8D-BD9C-FBA3AFDB79F2}" type="pres">
      <dgm:prSet presAssocID="{87113045-6A5B-4920-8EC5-5182E42472E5}" presName="ChildAccent" presStyleLbl="solidFgAcc1" presStyleIdx="2" presStyleCnt="6"/>
      <dgm:spPr/>
    </dgm:pt>
    <dgm:pt modelId="{90318D16-434E-4B68-8263-63E1580321EF}" type="pres">
      <dgm:prSet presAssocID="{87113045-6A5B-4920-8EC5-5182E42472E5}" presName="Child" presStyleLbl="revTx" presStyleIdx="4" presStyleCnt="9">
        <dgm:presLayoutVars>
          <dgm:chMax val="0"/>
          <dgm:chPref val="0"/>
          <dgm:bulletEnabled val="1"/>
        </dgm:presLayoutVars>
      </dgm:prSet>
      <dgm:spPr/>
    </dgm:pt>
    <dgm:pt modelId="{0080ECEF-3DCE-4AD2-9B69-936995B08F28}" type="pres">
      <dgm:prSet presAssocID="{BBEB28B9-A1C7-4701-9490-2C75C318D838}" presName="childComposite" presStyleCnt="0">
        <dgm:presLayoutVars>
          <dgm:chMax val="0"/>
          <dgm:chPref val="0"/>
        </dgm:presLayoutVars>
      </dgm:prSet>
      <dgm:spPr/>
    </dgm:pt>
    <dgm:pt modelId="{B4442EF2-FF84-4BF1-BF69-B34C07C9D14E}" type="pres">
      <dgm:prSet presAssocID="{BBEB28B9-A1C7-4701-9490-2C75C318D838}" presName="ChildAccent" presStyleLbl="solidFgAcc1" presStyleIdx="3" presStyleCnt="6"/>
      <dgm:spPr/>
    </dgm:pt>
    <dgm:pt modelId="{6579A6FA-3FA9-4CF0-B054-6626669D9995}" type="pres">
      <dgm:prSet presAssocID="{BBEB28B9-A1C7-4701-9490-2C75C318D838}" presName="Child" presStyleLbl="revTx" presStyleIdx="5" presStyleCnt="9">
        <dgm:presLayoutVars>
          <dgm:chMax val="0"/>
          <dgm:chPref val="0"/>
          <dgm:bulletEnabled val="1"/>
        </dgm:presLayoutVars>
      </dgm:prSet>
      <dgm:spPr/>
    </dgm:pt>
    <dgm:pt modelId="{737E639C-115D-442D-A198-0C605F4B787C}" type="pres">
      <dgm:prSet presAssocID="{451D29BC-3320-49F6-BF13-017286B61462}" presName="root" presStyleCnt="0">
        <dgm:presLayoutVars>
          <dgm:chMax/>
          <dgm:chPref/>
        </dgm:presLayoutVars>
      </dgm:prSet>
      <dgm:spPr/>
    </dgm:pt>
    <dgm:pt modelId="{3D9300C8-5B31-44AA-A24B-E1A962EEA51E}" type="pres">
      <dgm:prSet presAssocID="{451D29BC-3320-49F6-BF13-017286B61462}" presName="rootComposite" presStyleCnt="0">
        <dgm:presLayoutVars/>
      </dgm:prSet>
      <dgm:spPr/>
    </dgm:pt>
    <dgm:pt modelId="{0F28BA3D-9B5D-4B0A-B6AB-368F5A171BCF}" type="pres">
      <dgm:prSet presAssocID="{451D29BC-3320-49F6-BF13-017286B61462}" presName="ParentAccent" presStyleLbl="alignNode1" presStyleIdx="2" presStyleCnt="3"/>
      <dgm:spPr/>
    </dgm:pt>
    <dgm:pt modelId="{68AF96E0-6575-4CB9-93BE-3A3A7942832C}" type="pres">
      <dgm:prSet presAssocID="{451D29BC-3320-49F6-BF13-017286B61462}" presName="ParentSmallAccent" presStyleLbl="fgAcc1" presStyleIdx="2" presStyleCnt="3"/>
      <dgm:spPr/>
    </dgm:pt>
    <dgm:pt modelId="{F82A0874-20DD-4F1A-9005-E22385A9AA07}" type="pres">
      <dgm:prSet presAssocID="{451D29BC-3320-49F6-BF13-017286B61462}" presName="Parent" presStyleLbl="revTx" presStyleIdx="6" presStyleCnt="9">
        <dgm:presLayoutVars>
          <dgm:chMax/>
          <dgm:chPref val="4"/>
          <dgm:bulletEnabled val="1"/>
        </dgm:presLayoutVars>
      </dgm:prSet>
      <dgm:spPr/>
    </dgm:pt>
    <dgm:pt modelId="{C258A2E2-2868-49F7-967F-D55D61BE2CF2}" type="pres">
      <dgm:prSet presAssocID="{451D29BC-3320-49F6-BF13-017286B61462}" presName="childShape" presStyleCnt="0">
        <dgm:presLayoutVars>
          <dgm:chMax val="0"/>
          <dgm:chPref val="0"/>
        </dgm:presLayoutVars>
      </dgm:prSet>
      <dgm:spPr/>
    </dgm:pt>
    <dgm:pt modelId="{7C6D9050-DAE1-428E-804C-62937ED9E442}" type="pres">
      <dgm:prSet presAssocID="{AA22215D-D899-481A-8FF4-2B999E4849D3}" presName="childComposite" presStyleCnt="0">
        <dgm:presLayoutVars>
          <dgm:chMax val="0"/>
          <dgm:chPref val="0"/>
        </dgm:presLayoutVars>
      </dgm:prSet>
      <dgm:spPr/>
    </dgm:pt>
    <dgm:pt modelId="{22ACAEE9-EB57-45E6-857E-07D2F5AB0223}" type="pres">
      <dgm:prSet presAssocID="{AA22215D-D899-481A-8FF4-2B999E4849D3}" presName="ChildAccent" presStyleLbl="solidFgAcc1" presStyleIdx="4" presStyleCnt="6"/>
      <dgm:spPr/>
    </dgm:pt>
    <dgm:pt modelId="{379F0BB8-CD97-4482-B803-EDBC867C5C11}" type="pres">
      <dgm:prSet presAssocID="{AA22215D-D899-481A-8FF4-2B999E4849D3}" presName="Child" presStyleLbl="revTx" presStyleIdx="7" presStyleCnt="9">
        <dgm:presLayoutVars>
          <dgm:chMax val="0"/>
          <dgm:chPref val="0"/>
          <dgm:bulletEnabled val="1"/>
        </dgm:presLayoutVars>
      </dgm:prSet>
      <dgm:spPr/>
    </dgm:pt>
    <dgm:pt modelId="{239105DE-6367-4243-97A9-7F5626EC67B0}" type="pres">
      <dgm:prSet presAssocID="{14C65CEC-C337-452F-B599-2731360ECA71}" presName="childComposite" presStyleCnt="0">
        <dgm:presLayoutVars>
          <dgm:chMax val="0"/>
          <dgm:chPref val="0"/>
        </dgm:presLayoutVars>
      </dgm:prSet>
      <dgm:spPr/>
    </dgm:pt>
    <dgm:pt modelId="{8A8DC94A-DC75-48F3-805D-E81920877FAA}" type="pres">
      <dgm:prSet presAssocID="{14C65CEC-C337-452F-B599-2731360ECA71}" presName="ChildAccent" presStyleLbl="solidFgAcc1" presStyleIdx="5" presStyleCnt="6"/>
      <dgm:spPr/>
    </dgm:pt>
    <dgm:pt modelId="{E5D453F1-B83A-4CBC-8431-3DA52A346304}" type="pres">
      <dgm:prSet presAssocID="{14C65CEC-C337-452F-B599-2731360ECA71}" presName="Child" presStyleLbl="revTx" presStyleIdx="8" presStyleCnt="9">
        <dgm:presLayoutVars>
          <dgm:chMax val="0"/>
          <dgm:chPref val="0"/>
          <dgm:bulletEnabled val="1"/>
        </dgm:presLayoutVars>
      </dgm:prSet>
      <dgm:spPr/>
    </dgm:pt>
  </dgm:ptLst>
  <dgm:cxnLst>
    <dgm:cxn modelId="{4B5093EE-967C-4EAC-A270-82AF73FE8FD4}" srcId="{512D0A3C-85D0-48CD-8B0C-16F303BF076B}" destId="{171C1813-B340-4334-926A-6401EEED3A80}" srcOrd="1" destOrd="0" parTransId="{7B6C2329-3195-4E1A-88E6-D46FD8F5D546}" sibTransId="{EC06D52A-E54C-4B8C-9DA1-EA588CACA3A1}"/>
    <dgm:cxn modelId="{C5A72ABE-476F-4B1C-A6CD-8D2FCD1E2737}" type="presOf" srcId="{FA6FC549-49F3-49B1-BAAF-BA3A9C4D62F6}" destId="{FDE60443-A67E-435E-B8AD-4F09C194311A}" srcOrd="0" destOrd="0" presId="urn:microsoft.com/office/officeart/2008/layout/SquareAccentList"/>
    <dgm:cxn modelId="{15032C9B-1B1F-4BC3-8AD2-698C264FEF02}" srcId="{171C1813-B340-4334-926A-6401EEED3A80}" destId="{87113045-6A5B-4920-8EC5-5182E42472E5}" srcOrd="0" destOrd="0" parTransId="{A991C2DC-F0B2-4D4D-8FF8-B238E0C4EDD7}" sibTransId="{3E289E40-7D32-4871-A92C-0E6BAB8E06EA}"/>
    <dgm:cxn modelId="{76140D0C-75F0-4135-9351-F70772351568}" type="presOf" srcId="{BBEB28B9-A1C7-4701-9490-2C75C318D838}" destId="{6579A6FA-3FA9-4CF0-B054-6626669D9995}" srcOrd="0" destOrd="0" presId="urn:microsoft.com/office/officeart/2008/layout/SquareAccentList"/>
    <dgm:cxn modelId="{FA77DE2E-3BB5-4852-A8B8-D749036FD020}" srcId="{451D29BC-3320-49F6-BF13-017286B61462}" destId="{AA22215D-D899-481A-8FF4-2B999E4849D3}" srcOrd="0" destOrd="0" parTransId="{013937C7-B853-4C9B-A241-A084AA1FBC09}" sibTransId="{04E9C959-2CC5-4C34-A5D4-D81C12AB04C8}"/>
    <dgm:cxn modelId="{C7134863-EEA5-40F2-BE0F-B1767E5E9050}" srcId="{171C1813-B340-4334-926A-6401EEED3A80}" destId="{BBEB28B9-A1C7-4701-9490-2C75C318D838}" srcOrd="1" destOrd="0" parTransId="{5FDF871F-8DC7-4102-9386-C6673FA8BF51}" sibTransId="{7BFA4F64-96BA-4105-8A63-E0D7BC361E14}"/>
    <dgm:cxn modelId="{370CE59F-1149-4B99-9DCB-ED5A6DD9B45A}" type="presOf" srcId="{CF8ADBF0-11B4-492E-AA20-6CFA84935386}" destId="{EF60CFFC-AE6F-426D-BBED-E392C5F06920}" srcOrd="0" destOrd="0" presId="urn:microsoft.com/office/officeart/2008/layout/SquareAccentList"/>
    <dgm:cxn modelId="{62579066-2895-4A7D-8D2D-8244281A429B}" srcId="{CF8ADBF0-11B4-492E-AA20-6CFA84935386}" destId="{FA6FC549-49F3-49B1-BAAF-BA3A9C4D62F6}" srcOrd="1" destOrd="0" parTransId="{D9787EED-6B6B-48F4-A281-68A2B801BCB6}" sibTransId="{2EC6ED46-224C-432D-976D-0820EE380090}"/>
    <dgm:cxn modelId="{418F729F-F24C-4D86-9309-6125EAE13F36}" type="presOf" srcId="{EC22A30D-E30C-42AD-8B25-A0D2FE2615FA}" destId="{88E341C8-586C-49CA-AED1-05FC8BA0716B}" srcOrd="0" destOrd="0" presId="urn:microsoft.com/office/officeart/2008/layout/SquareAccentList"/>
    <dgm:cxn modelId="{248B2419-6B65-489C-89A9-97FD1E2BDD18}" srcId="{451D29BC-3320-49F6-BF13-017286B61462}" destId="{14C65CEC-C337-452F-B599-2731360ECA71}" srcOrd="1" destOrd="0" parTransId="{911E9FEF-CD7A-4B39-A551-C89137374352}" sibTransId="{FC46A4DC-5027-4F5E-AD2B-279D9F969871}"/>
    <dgm:cxn modelId="{7141681D-D91A-4598-BA17-9304CC0FF7CC}" type="presOf" srcId="{87113045-6A5B-4920-8EC5-5182E42472E5}" destId="{90318D16-434E-4B68-8263-63E1580321EF}" srcOrd="0" destOrd="0" presId="urn:microsoft.com/office/officeart/2008/layout/SquareAccentList"/>
    <dgm:cxn modelId="{F5335577-6CA9-427E-B95C-00E26FDA5E6D}" type="presOf" srcId="{451D29BC-3320-49F6-BF13-017286B61462}" destId="{F82A0874-20DD-4F1A-9005-E22385A9AA07}" srcOrd="0" destOrd="0" presId="urn:microsoft.com/office/officeart/2008/layout/SquareAccentList"/>
    <dgm:cxn modelId="{AADBFB1F-67F0-4E97-963D-C54439390076}" srcId="{512D0A3C-85D0-48CD-8B0C-16F303BF076B}" destId="{451D29BC-3320-49F6-BF13-017286B61462}" srcOrd="2" destOrd="0" parTransId="{5FE0FDCC-568D-4D22-8771-8605D3A6B6BB}" sibTransId="{39C843AE-491C-4F91-8C15-9DC45235AB63}"/>
    <dgm:cxn modelId="{E557730E-8D35-4649-83B8-D098B6705135}" srcId="{CF8ADBF0-11B4-492E-AA20-6CFA84935386}" destId="{EC22A30D-E30C-42AD-8B25-A0D2FE2615FA}" srcOrd="0" destOrd="0" parTransId="{984F31E9-2C1B-4669-8C39-13795DD348C9}" sibTransId="{DC0FCBCE-9323-40CA-AFEB-B02985EC3F4A}"/>
    <dgm:cxn modelId="{DFB43156-C419-4B2E-BE57-D2442DF10C1B}" type="presOf" srcId="{14C65CEC-C337-452F-B599-2731360ECA71}" destId="{E5D453F1-B83A-4CBC-8431-3DA52A346304}" srcOrd="0" destOrd="0" presId="urn:microsoft.com/office/officeart/2008/layout/SquareAccentList"/>
    <dgm:cxn modelId="{B6D23478-4B2E-4AD1-899A-1160CDC0889B}" type="presOf" srcId="{171C1813-B340-4334-926A-6401EEED3A80}" destId="{F8956577-7652-41D7-9057-E4E78C988E31}" srcOrd="0" destOrd="0" presId="urn:microsoft.com/office/officeart/2008/layout/SquareAccentList"/>
    <dgm:cxn modelId="{63C3DA77-A778-4396-8500-8258E19C350A}" type="presOf" srcId="{AA22215D-D899-481A-8FF4-2B999E4849D3}" destId="{379F0BB8-CD97-4482-B803-EDBC867C5C11}" srcOrd="0" destOrd="0" presId="urn:microsoft.com/office/officeart/2008/layout/SquareAccentList"/>
    <dgm:cxn modelId="{C5C09B46-7A3E-4E6A-87C9-1BFEFC35AE5B}" type="presOf" srcId="{512D0A3C-85D0-48CD-8B0C-16F303BF076B}" destId="{98D7CFA9-C98B-4C88-817D-1F0DFE8D59D9}" srcOrd="0" destOrd="0" presId="urn:microsoft.com/office/officeart/2008/layout/SquareAccentList"/>
    <dgm:cxn modelId="{899A65EC-39C8-403C-B352-FAB2B3462F52}" srcId="{512D0A3C-85D0-48CD-8B0C-16F303BF076B}" destId="{CF8ADBF0-11B4-492E-AA20-6CFA84935386}" srcOrd="0" destOrd="0" parTransId="{12D6E7EC-4EA5-45F1-BEA7-236E8B6C261A}" sibTransId="{9BA4727D-969A-450B-AF4F-54E165A1A016}"/>
    <dgm:cxn modelId="{007F1C68-D7FF-49A5-BDF3-EEE3626C5A4C}" type="presParOf" srcId="{98D7CFA9-C98B-4C88-817D-1F0DFE8D59D9}" destId="{261F3907-631D-4CBD-A213-221F548E2DC7}" srcOrd="0" destOrd="0" presId="urn:microsoft.com/office/officeart/2008/layout/SquareAccentList"/>
    <dgm:cxn modelId="{0A21AFF7-B509-4F9C-B97B-81EBCB249D01}" type="presParOf" srcId="{261F3907-631D-4CBD-A213-221F548E2DC7}" destId="{7C06731E-56B4-4D07-95A1-9AAAC76E797E}" srcOrd="0" destOrd="0" presId="urn:microsoft.com/office/officeart/2008/layout/SquareAccentList"/>
    <dgm:cxn modelId="{12925BA2-09D5-47CC-BA65-CF68BF493686}" type="presParOf" srcId="{7C06731E-56B4-4D07-95A1-9AAAC76E797E}" destId="{1CD01EC0-091A-449A-A4EE-68941047598E}" srcOrd="0" destOrd="0" presId="urn:microsoft.com/office/officeart/2008/layout/SquareAccentList"/>
    <dgm:cxn modelId="{ADE7D563-9E60-4957-970D-B52AF8012271}" type="presParOf" srcId="{7C06731E-56B4-4D07-95A1-9AAAC76E797E}" destId="{C7AD8AC8-4EF5-4202-9378-6441CD60632C}" srcOrd="1" destOrd="0" presId="urn:microsoft.com/office/officeart/2008/layout/SquareAccentList"/>
    <dgm:cxn modelId="{B65C7871-0585-454C-A044-8AC633176841}" type="presParOf" srcId="{7C06731E-56B4-4D07-95A1-9AAAC76E797E}" destId="{EF60CFFC-AE6F-426D-BBED-E392C5F06920}" srcOrd="2" destOrd="0" presId="urn:microsoft.com/office/officeart/2008/layout/SquareAccentList"/>
    <dgm:cxn modelId="{9A2648FF-F932-455F-8695-661A66BF8D1E}" type="presParOf" srcId="{261F3907-631D-4CBD-A213-221F548E2DC7}" destId="{8FAE718A-54BA-4330-A0BA-76526D9A4CD6}" srcOrd="1" destOrd="0" presId="urn:microsoft.com/office/officeart/2008/layout/SquareAccentList"/>
    <dgm:cxn modelId="{2B332246-0201-4B9B-938A-C43468F427AF}" type="presParOf" srcId="{8FAE718A-54BA-4330-A0BA-76526D9A4CD6}" destId="{5E209BE4-6D3B-4FB0-B743-ADEA528A13F2}" srcOrd="0" destOrd="0" presId="urn:microsoft.com/office/officeart/2008/layout/SquareAccentList"/>
    <dgm:cxn modelId="{7DB28C2F-74A9-4A61-AEAB-4B3FB69BAC32}" type="presParOf" srcId="{5E209BE4-6D3B-4FB0-B743-ADEA528A13F2}" destId="{350E1E4B-7FCA-4DE0-B72E-7185457F52A3}" srcOrd="0" destOrd="0" presId="urn:microsoft.com/office/officeart/2008/layout/SquareAccentList"/>
    <dgm:cxn modelId="{3BD6DEF5-C294-48C9-8375-C642B0E0596A}" type="presParOf" srcId="{5E209BE4-6D3B-4FB0-B743-ADEA528A13F2}" destId="{88E341C8-586C-49CA-AED1-05FC8BA0716B}" srcOrd="1" destOrd="0" presId="urn:microsoft.com/office/officeart/2008/layout/SquareAccentList"/>
    <dgm:cxn modelId="{93B50817-318D-49AF-AA92-AC83257899A5}" type="presParOf" srcId="{8FAE718A-54BA-4330-A0BA-76526D9A4CD6}" destId="{194BABD1-54C6-4484-8769-DC5073A5765D}" srcOrd="1" destOrd="0" presId="urn:microsoft.com/office/officeart/2008/layout/SquareAccentList"/>
    <dgm:cxn modelId="{CBE1D58D-E056-4946-8C71-F4B08E4838B6}" type="presParOf" srcId="{194BABD1-54C6-4484-8769-DC5073A5765D}" destId="{2A9F3ECA-3C6E-4958-8AF8-4408D64EF3B3}" srcOrd="0" destOrd="0" presId="urn:microsoft.com/office/officeart/2008/layout/SquareAccentList"/>
    <dgm:cxn modelId="{DE0DAB97-59F7-4595-B4DD-143956836417}" type="presParOf" srcId="{194BABD1-54C6-4484-8769-DC5073A5765D}" destId="{FDE60443-A67E-435E-B8AD-4F09C194311A}" srcOrd="1" destOrd="0" presId="urn:microsoft.com/office/officeart/2008/layout/SquareAccentList"/>
    <dgm:cxn modelId="{9F1B1ACC-77AB-4BDA-B509-7AD64F890AA5}" type="presParOf" srcId="{98D7CFA9-C98B-4C88-817D-1F0DFE8D59D9}" destId="{26705526-4A72-4BE2-BC32-FED20AE6F437}" srcOrd="1" destOrd="0" presId="urn:microsoft.com/office/officeart/2008/layout/SquareAccentList"/>
    <dgm:cxn modelId="{98624B0D-2E0E-4EE9-94F0-B0264C7A3511}" type="presParOf" srcId="{26705526-4A72-4BE2-BC32-FED20AE6F437}" destId="{92B005C0-82C3-4DD9-AE19-2E94D7754C50}" srcOrd="0" destOrd="0" presId="urn:microsoft.com/office/officeart/2008/layout/SquareAccentList"/>
    <dgm:cxn modelId="{4EA333B9-724A-4870-8540-7B8B25820243}" type="presParOf" srcId="{92B005C0-82C3-4DD9-AE19-2E94D7754C50}" destId="{DFBDC2C2-BE7D-4824-8F6E-8666226D15CE}" srcOrd="0" destOrd="0" presId="urn:microsoft.com/office/officeart/2008/layout/SquareAccentList"/>
    <dgm:cxn modelId="{AE2F9F14-106B-48FD-8A57-5ABB1CFEBAFE}" type="presParOf" srcId="{92B005C0-82C3-4DD9-AE19-2E94D7754C50}" destId="{E33CE18C-DC68-4C20-A09D-6B3A9DA4C7B7}" srcOrd="1" destOrd="0" presId="urn:microsoft.com/office/officeart/2008/layout/SquareAccentList"/>
    <dgm:cxn modelId="{00B66D1C-B51C-48BF-A4A0-6976F3B2E5BE}" type="presParOf" srcId="{92B005C0-82C3-4DD9-AE19-2E94D7754C50}" destId="{F8956577-7652-41D7-9057-E4E78C988E31}" srcOrd="2" destOrd="0" presId="urn:microsoft.com/office/officeart/2008/layout/SquareAccentList"/>
    <dgm:cxn modelId="{6AB1F842-9B3E-41C7-A190-BDCC470BE0AD}" type="presParOf" srcId="{26705526-4A72-4BE2-BC32-FED20AE6F437}" destId="{63946573-2FE1-42A9-9A0A-4DDD2488432F}" srcOrd="1" destOrd="0" presId="urn:microsoft.com/office/officeart/2008/layout/SquareAccentList"/>
    <dgm:cxn modelId="{6467009A-52D1-4B9E-8215-F84530B5A995}" type="presParOf" srcId="{63946573-2FE1-42A9-9A0A-4DDD2488432F}" destId="{990E4BF8-8842-4DFE-8B99-DF45249EAF22}" srcOrd="0" destOrd="0" presId="urn:microsoft.com/office/officeart/2008/layout/SquareAccentList"/>
    <dgm:cxn modelId="{ADD9BB5B-7275-49E1-84C3-5F1DD183A16B}" type="presParOf" srcId="{990E4BF8-8842-4DFE-8B99-DF45249EAF22}" destId="{B3DD2318-A007-4E8D-BD9C-FBA3AFDB79F2}" srcOrd="0" destOrd="0" presId="urn:microsoft.com/office/officeart/2008/layout/SquareAccentList"/>
    <dgm:cxn modelId="{F01A3642-6AFC-470D-A01B-D97F879BD414}" type="presParOf" srcId="{990E4BF8-8842-4DFE-8B99-DF45249EAF22}" destId="{90318D16-434E-4B68-8263-63E1580321EF}" srcOrd="1" destOrd="0" presId="urn:microsoft.com/office/officeart/2008/layout/SquareAccentList"/>
    <dgm:cxn modelId="{185DB411-1BAC-46DD-B913-332EE9B89FE8}" type="presParOf" srcId="{63946573-2FE1-42A9-9A0A-4DDD2488432F}" destId="{0080ECEF-3DCE-4AD2-9B69-936995B08F28}" srcOrd="1" destOrd="0" presId="urn:microsoft.com/office/officeart/2008/layout/SquareAccentList"/>
    <dgm:cxn modelId="{420787BC-F1DC-49D1-AF43-5D478EF7932B}" type="presParOf" srcId="{0080ECEF-3DCE-4AD2-9B69-936995B08F28}" destId="{B4442EF2-FF84-4BF1-BF69-B34C07C9D14E}" srcOrd="0" destOrd="0" presId="urn:microsoft.com/office/officeart/2008/layout/SquareAccentList"/>
    <dgm:cxn modelId="{D936436F-2FFF-4085-9EFB-E3AF4F3C6176}" type="presParOf" srcId="{0080ECEF-3DCE-4AD2-9B69-936995B08F28}" destId="{6579A6FA-3FA9-4CF0-B054-6626669D9995}" srcOrd="1" destOrd="0" presId="urn:microsoft.com/office/officeart/2008/layout/SquareAccentList"/>
    <dgm:cxn modelId="{40A66CA8-C842-4EAA-A731-EE5A890CABBB}" type="presParOf" srcId="{98D7CFA9-C98B-4C88-817D-1F0DFE8D59D9}" destId="{737E639C-115D-442D-A198-0C605F4B787C}" srcOrd="2" destOrd="0" presId="urn:microsoft.com/office/officeart/2008/layout/SquareAccentList"/>
    <dgm:cxn modelId="{9F421629-1F9F-4785-A360-0181B4944FCF}" type="presParOf" srcId="{737E639C-115D-442D-A198-0C605F4B787C}" destId="{3D9300C8-5B31-44AA-A24B-E1A962EEA51E}" srcOrd="0" destOrd="0" presId="urn:microsoft.com/office/officeart/2008/layout/SquareAccentList"/>
    <dgm:cxn modelId="{9D97C0BC-FDB4-42A1-991A-473976AC0D8A}" type="presParOf" srcId="{3D9300C8-5B31-44AA-A24B-E1A962EEA51E}" destId="{0F28BA3D-9B5D-4B0A-B6AB-368F5A171BCF}" srcOrd="0" destOrd="0" presId="urn:microsoft.com/office/officeart/2008/layout/SquareAccentList"/>
    <dgm:cxn modelId="{F449942C-8886-40C2-8457-29FC1FF06750}" type="presParOf" srcId="{3D9300C8-5B31-44AA-A24B-E1A962EEA51E}" destId="{68AF96E0-6575-4CB9-93BE-3A3A7942832C}" srcOrd="1" destOrd="0" presId="urn:microsoft.com/office/officeart/2008/layout/SquareAccentList"/>
    <dgm:cxn modelId="{CCBF7621-E797-4759-8F88-35F9B7D7CCA4}" type="presParOf" srcId="{3D9300C8-5B31-44AA-A24B-E1A962EEA51E}" destId="{F82A0874-20DD-4F1A-9005-E22385A9AA07}" srcOrd="2" destOrd="0" presId="urn:microsoft.com/office/officeart/2008/layout/SquareAccentList"/>
    <dgm:cxn modelId="{5DA1BD68-C182-40D1-BE2F-D2EB5C43FCC0}" type="presParOf" srcId="{737E639C-115D-442D-A198-0C605F4B787C}" destId="{C258A2E2-2868-49F7-967F-D55D61BE2CF2}" srcOrd="1" destOrd="0" presId="urn:microsoft.com/office/officeart/2008/layout/SquareAccentList"/>
    <dgm:cxn modelId="{F6155DEF-3E77-4AA9-9FF0-F869856AFCEB}" type="presParOf" srcId="{C258A2E2-2868-49F7-967F-D55D61BE2CF2}" destId="{7C6D9050-DAE1-428E-804C-62937ED9E442}" srcOrd="0" destOrd="0" presId="urn:microsoft.com/office/officeart/2008/layout/SquareAccentList"/>
    <dgm:cxn modelId="{7F433106-A7B9-4147-93FD-4AE3EF73E6C9}" type="presParOf" srcId="{7C6D9050-DAE1-428E-804C-62937ED9E442}" destId="{22ACAEE9-EB57-45E6-857E-07D2F5AB0223}" srcOrd="0" destOrd="0" presId="urn:microsoft.com/office/officeart/2008/layout/SquareAccentList"/>
    <dgm:cxn modelId="{F5BEDAC8-97BD-4887-8647-2B3303FB2A41}" type="presParOf" srcId="{7C6D9050-DAE1-428E-804C-62937ED9E442}" destId="{379F0BB8-CD97-4482-B803-EDBC867C5C11}" srcOrd="1" destOrd="0" presId="urn:microsoft.com/office/officeart/2008/layout/SquareAccentList"/>
    <dgm:cxn modelId="{C3BF9E49-F524-47AF-9CDC-CC8426761D08}" type="presParOf" srcId="{C258A2E2-2868-49F7-967F-D55D61BE2CF2}" destId="{239105DE-6367-4243-97A9-7F5626EC67B0}" srcOrd="1" destOrd="0" presId="urn:microsoft.com/office/officeart/2008/layout/SquareAccentList"/>
    <dgm:cxn modelId="{A435E8B1-54B5-409C-A73F-C8AABDC467D1}" type="presParOf" srcId="{239105DE-6367-4243-97A9-7F5626EC67B0}" destId="{8A8DC94A-DC75-48F3-805D-E81920877FAA}" srcOrd="0" destOrd="0" presId="urn:microsoft.com/office/officeart/2008/layout/SquareAccentList"/>
    <dgm:cxn modelId="{62086CCE-9A91-4146-A522-06AA17134340}" type="presParOf" srcId="{239105DE-6367-4243-97A9-7F5626EC67B0}" destId="{E5D453F1-B83A-4CBC-8431-3DA52A346304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09FEEA-B277-40DE-87B9-3F0E0BCB2B9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CB175E-A225-466B-BEF7-9AF00792694D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</a:rPr>
            <a:t>The region’s cybersecurity landscape</a:t>
          </a:r>
        </a:p>
      </dgm:t>
    </dgm:pt>
    <dgm:pt modelId="{D29E4658-2ACC-4A4D-83CD-7AFC74DEE2C0}" type="parTrans" cxnId="{DE599CB4-801C-43D3-9007-5EFE5AAC9489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992F3481-BE04-4C3A-9E46-36EA80DD474F}" type="sibTrans" cxnId="{DE599CB4-801C-43D3-9007-5EFE5AAC9489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DC5F5EF7-EFF8-446D-A7D9-36B8D0339C21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</a:rPr>
            <a:t>The cost of traffic congestion to the region’s governments and businesses</a:t>
          </a:r>
        </a:p>
      </dgm:t>
    </dgm:pt>
    <dgm:pt modelId="{CE99D1E8-F28C-4FDC-84B6-60F743A3811A}" type="parTrans" cxnId="{88A8020F-63A1-4390-9089-6848304D5847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BFBC9939-531B-49B6-89AC-9F383E5C0769}" type="sibTrans" cxnId="{88A8020F-63A1-4390-9089-6848304D5847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6BBB5C3E-C883-4FAD-9961-EE4654302185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</a:rPr>
            <a:t>How much the region’s job growth can be attributed to unique regional versus national factors (Shift Share)</a:t>
          </a:r>
        </a:p>
      </dgm:t>
    </dgm:pt>
    <dgm:pt modelId="{B181AD2F-BC4E-48C8-B84F-A6A7D25356CA}" type="parTrans" cxnId="{4D005F73-E280-4EEE-8091-84B94CF222BA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979D2DFD-7A4D-4A6E-A69B-F7501CF8C3DF}" type="sibTrans" cxnId="{4D005F73-E280-4EEE-8091-84B94CF222BA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4423E9FC-901A-46F6-8EFC-1120C3AA3F94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</a:rPr>
            <a:t>The regional economic impact of the Dahlgren and Indian Head naval bases</a:t>
          </a:r>
        </a:p>
      </dgm:t>
    </dgm:pt>
    <dgm:pt modelId="{931572F6-1527-43E8-AAB7-49C561F4CBC7}" type="parTrans" cxnId="{5F9493E4-8394-42DF-8B45-F3CA21B31C48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327EEA86-FC91-451B-AB79-B8A2A3941193}" type="sibTrans" cxnId="{5F9493E4-8394-42DF-8B45-F3CA21B31C48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B639C2CD-BC43-46CD-A2BC-9F66DE72E12B}" type="pres">
      <dgm:prSet presAssocID="{3F09FEEA-B277-40DE-87B9-3F0E0BCB2B97}" presName="Name0" presStyleCnt="0">
        <dgm:presLayoutVars>
          <dgm:chMax val="7"/>
          <dgm:chPref val="7"/>
          <dgm:dir/>
        </dgm:presLayoutVars>
      </dgm:prSet>
      <dgm:spPr/>
    </dgm:pt>
    <dgm:pt modelId="{596BE41E-B8FD-497A-AB5F-AE5183EBDD92}" type="pres">
      <dgm:prSet presAssocID="{3F09FEEA-B277-40DE-87B9-3F0E0BCB2B97}" presName="Name1" presStyleCnt="0"/>
      <dgm:spPr/>
    </dgm:pt>
    <dgm:pt modelId="{5FA3A78A-8C25-45E8-89FA-E210EB668286}" type="pres">
      <dgm:prSet presAssocID="{3F09FEEA-B277-40DE-87B9-3F0E0BCB2B97}" presName="cycle" presStyleCnt="0"/>
      <dgm:spPr/>
    </dgm:pt>
    <dgm:pt modelId="{74C22D70-D04E-4C74-BA7C-2951E2597F4C}" type="pres">
      <dgm:prSet presAssocID="{3F09FEEA-B277-40DE-87B9-3F0E0BCB2B97}" presName="srcNode" presStyleLbl="node1" presStyleIdx="0" presStyleCnt="4"/>
      <dgm:spPr/>
    </dgm:pt>
    <dgm:pt modelId="{EDDD0C08-2585-44B5-A769-92208D766304}" type="pres">
      <dgm:prSet presAssocID="{3F09FEEA-B277-40DE-87B9-3F0E0BCB2B97}" presName="conn" presStyleLbl="parChTrans1D2" presStyleIdx="0" presStyleCnt="1"/>
      <dgm:spPr/>
    </dgm:pt>
    <dgm:pt modelId="{B06600B8-3E77-4B49-8FA5-43BDB9BE9507}" type="pres">
      <dgm:prSet presAssocID="{3F09FEEA-B277-40DE-87B9-3F0E0BCB2B97}" presName="extraNode" presStyleLbl="node1" presStyleIdx="0" presStyleCnt="4"/>
      <dgm:spPr/>
    </dgm:pt>
    <dgm:pt modelId="{263762AE-046F-4C95-A220-EA4B44AED227}" type="pres">
      <dgm:prSet presAssocID="{3F09FEEA-B277-40DE-87B9-3F0E0BCB2B97}" presName="dstNode" presStyleLbl="node1" presStyleIdx="0" presStyleCnt="4"/>
      <dgm:spPr/>
    </dgm:pt>
    <dgm:pt modelId="{DCE58F4A-16F7-4077-A4BE-2C09DAA3BFB5}" type="pres">
      <dgm:prSet presAssocID="{F4CB175E-A225-466B-BEF7-9AF00792694D}" presName="text_1" presStyleLbl="node1" presStyleIdx="0" presStyleCnt="4">
        <dgm:presLayoutVars>
          <dgm:bulletEnabled val="1"/>
        </dgm:presLayoutVars>
      </dgm:prSet>
      <dgm:spPr/>
    </dgm:pt>
    <dgm:pt modelId="{72FD1DA7-FAF1-4197-B643-9F0DC40BD076}" type="pres">
      <dgm:prSet presAssocID="{F4CB175E-A225-466B-BEF7-9AF00792694D}" presName="accent_1" presStyleCnt="0"/>
      <dgm:spPr/>
    </dgm:pt>
    <dgm:pt modelId="{47B7EE0C-7686-4191-8AFC-A045F22D63FE}" type="pres">
      <dgm:prSet presAssocID="{F4CB175E-A225-466B-BEF7-9AF00792694D}" presName="accentRepeatNode" presStyleLbl="solidFgAcc1" presStyleIdx="0" presStyleCnt="4"/>
      <dgm:spPr/>
    </dgm:pt>
    <dgm:pt modelId="{BEB3AC29-AE44-4004-8A32-14E80B338FF2}" type="pres">
      <dgm:prSet presAssocID="{DC5F5EF7-EFF8-446D-A7D9-36B8D0339C21}" presName="text_2" presStyleLbl="node1" presStyleIdx="1" presStyleCnt="4">
        <dgm:presLayoutVars>
          <dgm:bulletEnabled val="1"/>
        </dgm:presLayoutVars>
      </dgm:prSet>
      <dgm:spPr/>
    </dgm:pt>
    <dgm:pt modelId="{BB73513E-ABFB-499C-A3EE-69FC75B2C613}" type="pres">
      <dgm:prSet presAssocID="{DC5F5EF7-EFF8-446D-A7D9-36B8D0339C21}" presName="accent_2" presStyleCnt="0"/>
      <dgm:spPr/>
    </dgm:pt>
    <dgm:pt modelId="{3D21238F-1340-4A63-940E-6734B6BF3AE1}" type="pres">
      <dgm:prSet presAssocID="{DC5F5EF7-EFF8-446D-A7D9-36B8D0339C21}" presName="accentRepeatNode" presStyleLbl="solidFgAcc1" presStyleIdx="1" presStyleCnt="4"/>
      <dgm:spPr/>
    </dgm:pt>
    <dgm:pt modelId="{761EB872-77CE-42F4-A0DA-2F243CB62417}" type="pres">
      <dgm:prSet presAssocID="{6BBB5C3E-C883-4FAD-9961-EE4654302185}" presName="text_3" presStyleLbl="node1" presStyleIdx="2" presStyleCnt="4">
        <dgm:presLayoutVars>
          <dgm:bulletEnabled val="1"/>
        </dgm:presLayoutVars>
      </dgm:prSet>
      <dgm:spPr/>
    </dgm:pt>
    <dgm:pt modelId="{E6AD2D3E-488F-400F-B2DA-9304486EE7FC}" type="pres">
      <dgm:prSet presAssocID="{6BBB5C3E-C883-4FAD-9961-EE4654302185}" presName="accent_3" presStyleCnt="0"/>
      <dgm:spPr/>
    </dgm:pt>
    <dgm:pt modelId="{41C4A796-AB18-4153-B291-33E5C84E1BCC}" type="pres">
      <dgm:prSet presAssocID="{6BBB5C3E-C883-4FAD-9961-EE4654302185}" presName="accentRepeatNode" presStyleLbl="solidFgAcc1" presStyleIdx="2" presStyleCnt="4"/>
      <dgm:spPr/>
    </dgm:pt>
    <dgm:pt modelId="{0F57D049-D8EA-46D7-BC1D-4558A5931E93}" type="pres">
      <dgm:prSet presAssocID="{4423E9FC-901A-46F6-8EFC-1120C3AA3F94}" presName="text_4" presStyleLbl="node1" presStyleIdx="3" presStyleCnt="4">
        <dgm:presLayoutVars>
          <dgm:bulletEnabled val="1"/>
        </dgm:presLayoutVars>
      </dgm:prSet>
      <dgm:spPr/>
    </dgm:pt>
    <dgm:pt modelId="{C3E1AF54-C8BE-44E8-B4E9-453B8CF2B5A1}" type="pres">
      <dgm:prSet presAssocID="{4423E9FC-901A-46F6-8EFC-1120C3AA3F94}" presName="accent_4" presStyleCnt="0"/>
      <dgm:spPr/>
    </dgm:pt>
    <dgm:pt modelId="{76D78FA4-94D0-46D6-8CEB-40233FA64FB5}" type="pres">
      <dgm:prSet presAssocID="{4423E9FC-901A-46F6-8EFC-1120C3AA3F94}" presName="accentRepeatNode" presStyleLbl="solidFgAcc1" presStyleIdx="3" presStyleCnt="4"/>
      <dgm:spPr/>
    </dgm:pt>
  </dgm:ptLst>
  <dgm:cxnLst>
    <dgm:cxn modelId="{40B94409-3340-44C1-BB4C-AD926BBB2173}" type="presOf" srcId="{DC5F5EF7-EFF8-446D-A7D9-36B8D0339C21}" destId="{BEB3AC29-AE44-4004-8A32-14E80B338FF2}" srcOrd="0" destOrd="0" presId="urn:microsoft.com/office/officeart/2008/layout/VerticalCurvedList"/>
    <dgm:cxn modelId="{9477A597-ABBC-46F6-A167-F433DC4CF754}" type="presOf" srcId="{6BBB5C3E-C883-4FAD-9961-EE4654302185}" destId="{761EB872-77CE-42F4-A0DA-2F243CB62417}" srcOrd="0" destOrd="0" presId="urn:microsoft.com/office/officeart/2008/layout/VerticalCurvedList"/>
    <dgm:cxn modelId="{562E9632-E230-494B-AC6C-4C85FB5BBF0E}" type="presOf" srcId="{3F09FEEA-B277-40DE-87B9-3F0E0BCB2B97}" destId="{B639C2CD-BC43-46CD-A2BC-9F66DE72E12B}" srcOrd="0" destOrd="0" presId="urn:microsoft.com/office/officeart/2008/layout/VerticalCurvedList"/>
    <dgm:cxn modelId="{5F9493E4-8394-42DF-8B45-F3CA21B31C48}" srcId="{3F09FEEA-B277-40DE-87B9-3F0E0BCB2B97}" destId="{4423E9FC-901A-46F6-8EFC-1120C3AA3F94}" srcOrd="3" destOrd="0" parTransId="{931572F6-1527-43E8-AAB7-49C561F4CBC7}" sibTransId="{327EEA86-FC91-451B-AB79-B8A2A3941193}"/>
    <dgm:cxn modelId="{B185C48C-6AE6-44A5-B502-3CF18762B56D}" type="presOf" srcId="{F4CB175E-A225-466B-BEF7-9AF00792694D}" destId="{DCE58F4A-16F7-4077-A4BE-2C09DAA3BFB5}" srcOrd="0" destOrd="0" presId="urn:microsoft.com/office/officeart/2008/layout/VerticalCurvedList"/>
    <dgm:cxn modelId="{88A8020F-63A1-4390-9089-6848304D5847}" srcId="{3F09FEEA-B277-40DE-87B9-3F0E0BCB2B97}" destId="{DC5F5EF7-EFF8-446D-A7D9-36B8D0339C21}" srcOrd="1" destOrd="0" parTransId="{CE99D1E8-F28C-4FDC-84B6-60F743A3811A}" sibTransId="{BFBC9939-531B-49B6-89AC-9F383E5C0769}"/>
    <dgm:cxn modelId="{4078869A-806F-40FB-BCA2-8471ED7236D3}" type="presOf" srcId="{4423E9FC-901A-46F6-8EFC-1120C3AA3F94}" destId="{0F57D049-D8EA-46D7-BC1D-4558A5931E93}" srcOrd="0" destOrd="0" presId="urn:microsoft.com/office/officeart/2008/layout/VerticalCurvedList"/>
    <dgm:cxn modelId="{CA51AA1E-E4E9-4EE2-85C2-DD04C5607C78}" type="presOf" srcId="{992F3481-BE04-4C3A-9E46-36EA80DD474F}" destId="{EDDD0C08-2585-44B5-A769-92208D766304}" srcOrd="0" destOrd="0" presId="urn:microsoft.com/office/officeart/2008/layout/VerticalCurvedList"/>
    <dgm:cxn modelId="{DE599CB4-801C-43D3-9007-5EFE5AAC9489}" srcId="{3F09FEEA-B277-40DE-87B9-3F0E0BCB2B97}" destId="{F4CB175E-A225-466B-BEF7-9AF00792694D}" srcOrd="0" destOrd="0" parTransId="{D29E4658-2ACC-4A4D-83CD-7AFC74DEE2C0}" sibTransId="{992F3481-BE04-4C3A-9E46-36EA80DD474F}"/>
    <dgm:cxn modelId="{4D005F73-E280-4EEE-8091-84B94CF222BA}" srcId="{3F09FEEA-B277-40DE-87B9-3F0E0BCB2B97}" destId="{6BBB5C3E-C883-4FAD-9961-EE4654302185}" srcOrd="2" destOrd="0" parTransId="{B181AD2F-BC4E-48C8-B84F-A6A7D25356CA}" sibTransId="{979D2DFD-7A4D-4A6E-A69B-F7501CF8C3DF}"/>
    <dgm:cxn modelId="{E478EB08-22C0-4FB2-8035-03EA8A710FF5}" type="presParOf" srcId="{B639C2CD-BC43-46CD-A2BC-9F66DE72E12B}" destId="{596BE41E-B8FD-497A-AB5F-AE5183EBDD92}" srcOrd="0" destOrd="0" presId="urn:microsoft.com/office/officeart/2008/layout/VerticalCurvedList"/>
    <dgm:cxn modelId="{0F8ADD3E-9C74-4EFD-89AE-DA7CF7D1E54B}" type="presParOf" srcId="{596BE41E-B8FD-497A-AB5F-AE5183EBDD92}" destId="{5FA3A78A-8C25-45E8-89FA-E210EB668286}" srcOrd="0" destOrd="0" presId="urn:microsoft.com/office/officeart/2008/layout/VerticalCurvedList"/>
    <dgm:cxn modelId="{1AAB9054-1C4B-4FB4-8961-46402AC1EFF1}" type="presParOf" srcId="{5FA3A78A-8C25-45E8-89FA-E210EB668286}" destId="{74C22D70-D04E-4C74-BA7C-2951E2597F4C}" srcOrd="0" destOrd="0" presId="urn:microsoft.com/office/officeart/2008/layout/VerticalCurvedList"/>
    <dgm:cxn modelId="{404B59D8-A3CF-44B2-970E-39BE21B20EA5}" type="presParOf" srcId="{5FA3A78A-8C25-45E8-89FA-E210EB668286}" destId="{EDDD0C08-2585-44B5-A769-92208D766304}" srcOrd="1" destOrd="0" presId="urn:microsoft.com/office/officeart/2008/layout/VerticalCurvedList"/>
    <dgm:cxn modelId="{96590A47-BF1B-4B39-9A07-16D9D4FBA69B}" type="presParOf" srcId="{5FA3A78A-8C25-45E8-89FA-E210EB668286}" destId="{B06600B8-3E77-4B49-8FA5-43BDB9BE9507}" srcOrd="2" destOrd="0" presId="urn:microsoft.com/office/officeart/2008/layout/VerticalCurvedList"/>
    <dgm:cxn modelId="{CB5538FD-5EE1-45C5-B2BF-550210564938}" type="presParOf" srcId="{5FA3A78A-8C25-45E8-89FA-E210EB668286}" destId="{263762AE-046F-4C95-A220-EA4B44AED227}" srcOrd="3" destOrd="0" presId="urn:microsoft.com/office/officeart/2008/layout/VerticalCurvedList"/>
    <dgm:cxn modelId="{8D5981E9-722D-4C8D-9909-0096C6CD9443}" type="presParOf" srcId="{596BE41E-B8FD-497A-AB5F-AE5183EBDD92}" destId="{DCE58F4A-16F7-4077-A4BE-2C09DAA3BFB5}" srcOrd="1" destOrd="0" presId="urn:microsoft.com/office/officeart/2008/layout/VerticalCurvedList"/>
    <dgm:cxn modelId="{224F92FC-3F92-4F31-A72F-ED8C1C5F3BBD}" type="presParOf" srcId="{596BE41E-B8FD-497A-AB5F-AE5183EBDD92}" destId="{72FD1DA7-FAF1-4197-B643-9F0DC40BD076}" srcOrd="2" destOrd="0" presId="urn:microsoft.com/office/officeart/2008/layout/VerticalCurvedList"/>
    <dgm:cxn modelId="{5542BBB7-1DC5-4CCE-9B2F-134250880820}" type="presParOf" srcId="{72FD1DA7-FAF1-4197-B643-9F0DC40BD076}" destId="{47B7EE0C-7686-4191-8AFC-A045F22D63FE}" srcOrd="0" destOrd="0" presId="urn:microsoft.com/office/officeart/2008/layout/VerticalCurvedList"/>
    <dgm:cxn modelId="{D302A555-314A-486B-BE17-2CDB4689F67E}" type="presParOf" srcId="{596BE41E-B8FD-497A-AB5F-AE5183EBDD92}" destId="{BEB3AC29-AE44-4004-8A32-14E80B338FF2}" srcOrd="3" destOrd="0" presId="urn:microsoft.com/office/officeart/2008/layout/VerticalCurvedList"/>
    <dgm:cxn modelId="{75BD0BD8-EDB3-4BF1-A171-B9DBF4254918}" type="presParOf" srcId="{596BE41E-B8FD-497A-AB5F-AE5183EBDD92}" destId="{BB73513E-ABFB-499C-A3EE-69FC75B2C613}" srcOrd="4" destOrd="0" presId="urn:microsoft.com/office/officeart/2008/layout/VerticalCurvedList"/>
    <dgm:cxn modelId="{32610CCF-B38E-4030-BA24-6A03EBBBE478}" type="presParOf" srcId="{BB73513E-ABFB-499C-A3EE-69FC75B2C613}" destId="{3D21238F-1340-4A63-940E-6734B6BF3AE1}" srcOrd="0" destOrd="0" presId="urn:microsoft.com/office/officeart/2008/layout/VerticalCurvedList"/>
    <dgm:cxn modelId="{C030BEDD-430B-441A-84AD-6946FCA0D60E}" type="presParOf" srcId="{596BE41E-B8FD-497A-AB5F-AE5183EBDD92}" destId="{761EB872-77CE-42F4-A0DA-2F243CB62417}" srcOrd="5" destOrd="0" presId="urn:microsoft.com/office/officeart/2008/layout/VerticalCurvedList"/>
    <dgm:cxn modelId="{DD9B41B7-909A-4105-B301-0F81EABB9AA1}" type="presParOf" srcId="{596BE41E-B8FD-497A-AB5F-AE5183EBDD92}" destId="{E6AD2D3E-488F-400F-B2DA-9304486EE7FC}" srcOrd="6" destOrd="0" presId="urn:microsoft.com/office/officeart/2008/layout/VerticalCurvedList"/>
    <dgm:cxn modelId="{099BDEB2-D595-4EDB-B70B-5E60EFDDB6EB}" type="presParOf" srcId="{E6AD2D3E-488F-400F-B2DA-9304486EE7FC}" destId="{41C4A796-AB18-4153-B291-33E5C84E1BCC}" srcOrd="0" destOrd="0" presId="urn:microsoft.com/office/officeart/2008/layout/VerticalCurvedList"/>
    <dgm:cxn modelId="{79DD398B-D733-47C9-849B-120CAFBC68AF}" type="presParOf" srcId="{596BE41E-B8FD-497A-AB5F-AE5183EBDD92}" destId="{0F57D049-D8EA-46D7-BC1D-4558A5931E93}" srcOrd="7" destOrd="0" presId="urn:microsoft.com/office/officeart/2008/layout/VerticalCurvedList"/>
    <dgm:cxn modelId="{AA23ABC2-E404-42FE-92D2-D71145DE399D}" type="presParOf" srcId="{596BE41E-B8FD-497A-AB5F-AE5183EBDD92}" destId="{C3E1AF54-C8BE-44E8-B4E9-453B8CF2B5A1}" srcOrd="8" destOrd="0" presId="urn:microsoft.com/office/officeart/2008/layout/VerticalCurvedList"/>
    <dgm:cxn modelId="{7274390D-7652-4F6D-801F-1DE940D8718C}" type="presParOf" srcId="{C3E1AF54-C8BE-44E8-B4E9-453B8CF2B5A1}" destId="{76D78FA4-94D0-46D6-8CEB-40233FA64FB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451E5E-A181-48AE-8835-C3D71AF056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E105A4-0EA0-4412-9685-E1CCDCC466E5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</a:rPr>
            <a:t>Site Readiness </a:t>
          </a:r>
        </a:p>
      </dgm:t>
    </dgm:pt>
    <dgm:pt modelId="{0A2EB151-D88E-4305-AD0C-63A8DFEF8F04}" type="parTrans" cxnId="{5F6EE78B-24B7-4A2C-8227-C816EF2ED74F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5B6A9FE7-60A5-41E6-AA99-2C5769AF8691}" type="sibTrans" cxnId="{5F6EE78B-24B7-4A2C-8227-C816EF2ED74F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643D9017-6A14-423E-BB04-DE1DF69666F7}">
      <dgm:prSet phldrT="[Text]"/>
      <dgm:spPr/>
      <dgm:t>
        <a:bodyPr/>
        <a:lstStyle/>
        <a:p>
          <a:pPr>
            <a:spcBef>
              <a:spcPts val="600"/>
            </a:spcBef>
          </a:pPr>
          <a:r>
            <a:rPr lang="en-US" dirty="0">
              <a:latin typeface="Cambria" panose="02040503050406030204" pitchFamily="18" charset="0"/>
            </a:rPr>
            <a:t>City of Fredericksburg</a:t>
          </a:r>
        </a:p>
      </dgm:t>
    </dgm:pt>
    <dgm:pt modelId="{70DCD312-1856-4987-AA7C-9B4F231F4BB5}" type="parTrans" cxnId="{DA3C3E80-BFAB-4464-A004-725CC70A393D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205C3F44-ABE0-4071-BE2E-C1DF505E8CE9}" type="sibTrans" cxnId="{DA3C3E80-BFAB-4464-A004-725CC70A393D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7A7506FC-28A8-4C72-A61C-C0D1E6FE93BA}">
      <dgm:prSet phldrT="[Text]"/>
      <dgm:spPr/>
      <dgm:t>
        <a:bodyPr/>
        <a:lstStyle/>
        <a:p>
          <a:pPr>
            <a:spcBef>
              <a:spcPts val="600"/>
            </a:spcBef>
          </a:pPr>
          <a:r>
            <a:rPr lang="en-US" dirty="0">
              <a:latin typeface="Cambria" panose="02040503050406030204" pitchFamily="18" charset="0"/>
            </a:rPr>
            <a:t>UMW / Stafford County</a:t>
          </a:r>
        </a:p>
      </dgm:t>
    </dgm:pt>
    <dgm:pt modelId="{C95994B0-3447-45BD-84B6-CADD59754F94}" type="parTrans" cxnId="{8B81D1C0-28C1-4ABD-BFF2-1A84ED0E6BE8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77670E67-3558-4207-97BA-A45EBFA0607D}" type="sibTrans" cxnId="{8B81D1C0-28C1-4ABD-BFF2-1A84ED0E6BE8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0180CE26-75F8-49AA-8098-748810981F9A}">
      <dgm:prSet phldrT="[Text]"/>
      <dgm:spPr/>
      <dgm:t>
        <a:bodyPr/>
        <a:lstStyle/>
        <a:p>
          <a:pPr>
            <a:spcBef>
              <a:spcPts val="600"/>
            </a:spcBef>
          </a:pPr>
          <a:r>
            <a:rPr lang="en-US" dirty="0">
              <a:latin typeface="Cambria" panose="02040503050406030204" pitchFamily="18" charset="0"/>
            </a:rPr>
            <a:t>King George County</a:t>
          </a:r>
        </a:p>
      </dgm:t>
    </dgm:pt>
    <dgm:pt modelId="{4743F944-2EB9-47D6-9678-961C993415A3}" type="parTrans" cxnId="{58120FD5-2936-429A-8568-5840C54FAAEC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561A5AB4-3C77-45EF-8F0A-99EEA6A4A0C3}" type="sibTrans" cxnId="{58120FD5-2936-429A-8568-5840C54FAAEC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3CAC236A-54DD-4438-95B3-562BF30D2B69}">
      <dgm:prSet phldrT="[Text]"/>
      <dgm:spPr/>
      <dgm:t>
        <a:bodyPr/>
        <a:lstStyle/>
        <a:p>
          <a:pPr>
            <a:spcBef>
              <a:spcPts val="600"/>
            </a:spcBef>
          </a:pPr>
          <a:r>
            <a:rPr lang="en-US" dirty="0" err="1">
              <a:latin typeface="Cambria" panose="02040503050406030204" pitchFamily="18" charset="0"/>
            </a:rPr>
            <a:t>Hylton</a:t>
          </a:r>
          <a:r>
            <a:rPr lang="en-US" dirty="0">
              <a:latin typeface="Cambria" panose="02040503050406030204" pitchFamily="18" charset="0"/>
            </a:rPr>
            <a:t> Property - 70 acres </a:t>
          </a:r>
        </a:p>
      </dgm:t>
    </dgm:pt>
    <dgm:pt modelId="{545F9D5C-96AE-45A1-A6D7-ECFFC57C4DA0}" type="parTrans" cxnId="{A921CCCE-1E80-4488-9661-814DEC3D3553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420531B6-DF53-46C6-9E4C-9AFA77F796A5}" type="sibTrans" cxnId="{A921CCCE-1E80-4488-9661-814DEC3D3553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5ADCD877-C698-4BFC-BF28-8ACF575035BE}">
      <dgm:prSet phldrT="[Text]"/>
      <dgm:spPr/>
      <dgm:t>
        <a:bodyPr/>
        <a:lstStyle/>
        <a:p>
          <a:pPr>
            <a:spcBef>
              <a:spcPts val="600"/>
            </a:spcBef>
          </a:pPr>
          <a:r>
            <a:rPr lang="en-US" dirty="0">
              <a:latin typeface="Cambria" panose="02040503050406030204" pitchFamily="18" charset="0"/>
            </a:rPr>
            <a:t>RT 17 Stafford East – 227 acres</a:t>
          </a:r>
        </a:p>
      </dgm:t>
    </dgm:pt>
    <dgm:pt modelId="{2F36E066-55BD-4B5C-AA7B-87B4FD0998B0}" type="parTrans" cxnId="{1D95B75D-4FFB-40DF-9C71-3235AA118915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336A98E5-AA2C-4296-8418-BBBDF24B953F}" type="sibTrans" cxnId="{1D95B75D-4FFB-40DF-9C71-3235AA118915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F92CF07F-C5A0-4A29-90B0-79FF7985FAE5}">
      <dgm:prSet phldrT="[Text]"/>
      <dgm:spPr/>
      <dgm:t>
        <a:bodyPr/>
        <a:lstStyle/>
        <a:p>
          <a:pPr>
            <a:spcBef>
              <a:spcPts val="600"/>
            </a:spcBef>
          </a:pPr>
          <a:r>
            <a:rPr lang="en-US" dirty="0">
              <a:latin typeface="Cambria" panose="02040503050406030204" pitchFamily="18" charset="0"/>
            </a:rPr>
            <a:t>Taylor Property – 300 acres</a:t>
          </a:r>
        </a:p>
      </dgm:t>
    </dgm:pt>
    <dgm:pt modelId="{5907AF9D-BF5F-4825-A166-2199D3073539}" type="parTrans" cxnId="{7747E4C3-BA5B-4B7A-8608-EFCF6C133B4A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8C3BAF00-FCE4-4109-8EAC-12ACC80236F6}" type="sibTrans" cxnId="{7747E4C3-BA5B-4B7A-8608-EFCF6C133B4A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C67D366C-8FD0-4AA8-900E-EBA48C58BD02}">
      <dgm:prSet phldrT="[Text]"/>
      <dgm:spPr/>
      <dgm:t>
        <a:bodyPr/>
        <a:lstStyle/>
        <a:p>
          <a:pPr>
            <a:spcBef>
              <a:spcPts val="600"/>
            </a:spcBef>
          </a:pPr>
          <a:r>
            <a:rPr lang="en-US" dirty="0">
              <a:latin typeface="Cambria" panose="02040503050406030204" pitchFamily="18" charset="0"/>
            </a:rPr>
            <a:t>Spotsylvania / Caroline Counties</a:t>
          </a:r>
        </a:p>
      </dgm:t>
    </dgm:pt>
    <dgm:pt modelId="{0CEA7ADB-A458-4E8E-BB92-1AA58A006B9A}" type="parTrans" cxnId="{37A0DF35-7B9A-4AED-BF5B-CA040D87A657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1BE306FA-587A-42C7-8BD2-5196926E33C7}" type="sibTrans" cxnId="{37A0DF35-7B9A-4AED-BF5B-CA040D87A657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B10E57C7-24F5-45D2-8037-236DE7D00E44}">
      <dgm:prSet phldrT="[Text]"/>
      <dgm:spPr/>
      <dgm:t>
        <a:bodyPr/>
        <a:lstStyle/>
        <a:p>
          <a:pPr>
            <a:spcBef>
              <a:spcPts val="600"/>
            </a:spcBef>
          </a:pPr>
          <a:r>
            <a:rPr lang="en-US" dirty="0" err="1">
              <a:latin typeface="Cambria" panose="02040503050406030204" pitchFamily="18" charset="0"/>
            </a:rPr>
            <a:t>Orrock</a:t>
          </a:r>
          <a:r>
            <a:rPr lang="en-US" dirty="0">
              <a:latin typeface="Cambria" panose="02040503050406030204" pitchFamily="18" charset="0"/>
            </a:rPr>
            <a:t> Assemblage – 1100 acres </a:t>
          </a:r>
        </a:p>
      </dgm:t>
    </dgm:pt>
    <dgm:pt modelId="{A0A32A17-C141-4C5F-A711-F28D4D2AE6A5}" type="parTrans" cxnId="{D0090D8B-BDF7-402B-932F-FE6FAE3B8056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6E1B91AD-1B55-488F-9859-9F688CD49D9E}" type="sibTrans" cxnId="{D0090D8B-BDF7-402B-932F-FE6FAE3B8056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84F22DBC-E96F-4DFB-B68A-9CB62A486799}">
      <dgm:prSet phldrT="[Text]"/>
      <dgm:spPr/>
      <dgm:t>
        <a:bodyPr/>
        <a:lstStyle/>
        <a:p>
          <a:pPr>
            <a:spcBef>
              <a:spcPts val="600"/>
            </a:spcBef>
          </a:pPr>
          <a:r>
            <a:rPr lang="en-US" dirty="0">
              <a:latin typeface="Cambria" panose="02040503050406030204" pitchFamily="18" charset="0"/>
            </a:rPr>
            <a:t>Recently received $5,000 grant from VEDP</a:t>
          </a:r>
        </a:p>
      </dgm:t>
    </dgm:pt>
    <dgm:pt modelId="{FC1ED3C2-5CB0-4B22-9D75-EBBEB87DF801}" type="parTrans" cxnId="{E895D650-A57E-494F-8F33-09530CD2F442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893635A5-7A93-4165-8E3B-61159A42F7E8}" type="sibTrans" cxnId="{E895D650-A57E-494F-8F33-09530CD2F442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84E0B6F6-9F5D-453D-AA0C-60D6C3728098}" type="pres">
      <dgm:prSet presAssocID="{7F451E5E-A181-48AE-8835-C3D71AF056CF}" presName="linear" presStyleCnt="0">
        <dgm:presLayoutVars>
          <dgm:animLvl val="lvl"/>
          <dgm:resizeHandles val="exact"/>
        </dgm:presLayoutVars>
      </dgm:prSet>
      <dgm:spPr/>
    </dgm:pt>
    <dgm:pt modelId="{19CD6FD7-A3B4-4E8A-93A7-EABEE185ECED}" type="pres">
      <dgm:prSet presAssocID="{7CE105A4-0EA0-4412-9685-E1CCDCC466E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0242C78-932A-4C11-A2B2-F7FB1F4B1795}" type="pres">
      <dgm:prSet presAssocID="{7CE105A4-0EA0-4412-9685-E1CCDCC466E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F6EE78B-24B7-4A2C-8227-C816EF2ED74F}" srcId="{7F451E5E-A181-48AE-8835-C3D71AF056CF}" destId="{7CE105A4-0EA0-4412-9685-E1CCDCC466E5}" srcOrd="0" destOrd="0" parTransId="{0A2EB151-D88E-4305-AD0C-63A8DFEF8F04}" sibTransId="{5B6A9FE7-60A5-41E6-AA99-2C5769AF8691}"/>
    <dgm:cxn modelId="{508C78C1-334A-4F73-BC73-4729E752F373}" type="presOf" srcId="{3CAC236A-54DD-4438-95B3-562BF30D2B69}" destId="{20242C78-932A-4C11-A2B2-F7FB1F4B1795}" srcOrd="0" destOrd="1" presId="urn:microsoft.com/office/officeart/2005/8/layout/vList2"/>
    <dgm:cxn modelId="{E93EC6A7-82DC-4F0F-A4BB-C9165705F7F5}" type="presOf" srcId="{5ADCD877-C698-4BFC-BF28-8ACF575035BE}" destId="{20242C78-932A-4C11-A2B2-F7FB1F4B1795}" srcOrd="0" destOrd="3" presId="urn:microsoft.com/office/officeart/2005/8/layout/vList2"/>
    <dgm:cxn modelId="{1D95B75D-4FFB-40DF-9C71-3235AA118915}" srcId="{7A7506FC-28A8-4C72-A61C-C0D1E6FE93BA}" destId="{5ADCD877-C698-4BFC-BF28-8ACF575035BE}" srcOrd="0" destOrd="0" parTransId="{2F36E066-55BD-4B5C-AA7B-87B4FD0998B0}" sibTransId="{336A98E5-AA2C-4296-8418-BBBDF24B953F}"/>
    <dgm:cxn modelId="{DA3C3E80-BFAB-4464-A004-725CC70A393D}" srcId="{7CE105A4-0EA0-4412-9685-E1CCDCC466E5}" destId="{643D9017-6A14-423E-BB04-DE1DF69666F7}" srcOrd="0" destOrd="0" parTransId="{70DCD312-1856-4987-AA7C-9B4F231F4BB5}" sibTransId="{205C3F44-ABE0-4071-BE2E-C1DF505E8CE9}"/>
    <dgm:cxn modelId="{836ECF56-B57E-40A9-8E56-5F43FD198F08}" type="presOf" srcId="{84F22DBC-E96F-4DFB-B68A-9CB62A486799}" destId="{20242C78-932A-4C11-A2B2-F7FB1F4B1795}" srcOrd="0" destOrd="8" presId="urn:microsoft.com/office/officeart/2005/8/layout/vList2"/>
    <dgm:cxn modelId="{7125A2BF-E014-41B9-B27A-2E36E2F392D7}" type="presOf" srcId="{7A7506FC-28A8-4C72-A61C-C0D1E6FE93BA}" destId="{20242C78-932A-4C11-A2B2-F7FB1F4B1795}" srcOrd="0" destOrd="2" presId="urn:microsoft.com/office/officeart/2005/8/layout/vList2"/>
    <dgm:cxn modelId="{4E0A432E-6D71-467B-BBF2-8609B3FF7902}" type="presOf" srcId="{C67D366C-8FD0-4AA8-900E-EBA48C58BD02}" destId="{20242C78-932A-4C11-A2B2-F7FB1F4B1795}" srcOrd="0" destOrd="6" presId="urn:microsoft.com/office/officeart/2005/8/layout/vList2"/>
    <dgm:cxn modelId="{7747E4C3-BA5B-4B7A-8608-EFCF6C133B4A}" srcId="{0180CE26-75F8-49AA-8098-748810981F9A}" destId="{F92CF07F-C5A0-4A29-90B0-79FF7985FAE5}" srcOrd="0" destOrd="0" parTransId="{5907AF9D-BF5F-4825-A166-2199D3073539}" sibTransId="{8C3BAF00-FCE4-4109-8EAC-12ACC80236F6}"/>
    <dgm:cxn modelId="{30AAF429-CF9A-4778-A47A-2293DAA99787}" type="presOf" srcId="{7CE105A4-0EA0-4412-9685-E1CCDCC466E5}" destId="{19CD6FD7-A3B4-4E8A-93A7-EABEE185ECED}" srcOrd="0" destOrd="0" presId="urn:microsoft.com/office/officeart/2005/8/layout/vList2"/>
    <dgm:cxn modelId="{37A0DF35-7B9A-4AED-BF5B-CA040D87A657}" srcId="{7CE105A4-0EA0-4412-9685-E1CCDCC466E5}" destId="{C67D366C-8FD0-4AA8-900E-EBA48C58BD02}" srcOrd="3" destOrd="0" parTransId="{0CEA7ADB-A458-4E8E-BB92-1AA58A006B9A}" sibTransId="{1BE306FA-587A-42C7-8BD2-5196926E33C7}"/>
    <dgm:cxn modelId="{58120FD5-2936-429A-8568-5840C54FAAEC}" srcId="{7CE105A4-0EA0-4412-9685-E1CCDCC466E5}" destId="{0180CE26-75F8-49AA-8098-748810981F9A}" srcOrd="2" destOrd="0" parTransId="{4743F944-2EB9-47D6-9678-961C993415A3}" sibTransId="{561A5AB4-3C77-45EF-8F0A-99EEA6A4A0C3}"/>
    <dgm:cxn modelId="{8BBE8DE5-F137-466A-903A-197F1B182B0E}" type="presOf" srcId="{0180CE26-75F8-49AA-8098-748810981F9A}" destId="{20242C78-932A-4C11-A2B2-F7FB1F4B1795}" srcOrd="0" destOrd="4" presId="urn:microsoft.com/office/officeart/2005/8/layout/vList2"/>
    <dgm:cxn modelId="{E895D650-A57E-494F-8F33-09530CD2F442}" srcId="{B10E57C7-24F5-45D2-8037-236DE7D00E44}" destId="{84F22DBC-E96F-4DFB-B68A-9CB62A486799}" srcOrd="0" destOrd="0" parTransId="{FC1ED3C2-5CB0-4B22-9D75-EBBEB87DF801}" sibTransId="{893635A5-7A93-4165-8E3B-61159A42F7E8}"/>
    <dgm:cxn modelId="{D0090D8B-BDF7-402B-932F-FE6FAE3B8056}" srcId="{C67D366C-8FD0-4AA8-900E-EBA48C58BD02}" destId="{B10E57C7-24F5-45D2-8037-236DE7D00E44}" srcOrd="0" destOrd="0" parTransId="{A0A32A17-C141-4C5F-A711-F28D4D2AE6A5}" sibTransId="{6E1B91AD-1B55-488F-9859-9F688CD49D9E}"/>
    <dgm:cxn modelId="{C3354CCC-E7D1-4E87-9043-DD3C873E645C}" type="presOf" srcId="{7F451E5E-A181-48AE-8835-C3D71AF056CF}" destId="{84E0B6F6-9F5D-453D-AA0C-60D6C3728098}" srcOrd="0" destOrd="0" presId="urn:microsoft.com/office/officeart/2005/8/layout/vList2"/>
    <dgm:cxn modelId="{1276F2EC-B498-46C8-B7D0-2FC47A0D85FA}" type="presOf" srcId="{F92CF07F-C5A0-4A29-90B0-79FF7985FAE5}" destId="{20242C78-932A-4C11-A2B2-F7FB1F4B1795}" srcOrd="0" destOrd="5" presId="urn:microsoft.com/office/officeart/2005/8/layout/vList2"/>
    <dgm:cxn modelId="{8B81D1C0-28C1-4ABD-BFF2-1A84ED0E6BE8}" srcId="{7CE105A4-0EA0-4412-9685-E1CCDCC466E5}" destId="{7A7506FC-28A8-4C72-A61C-C0D1E6FE93BA}" srcOrd="1" destOrd="0" parTransId="{C95994B0-3447-45BD-84B6-CADD59754F94}" sibTransId="{77670E67-3558-4207-97BA-A45EBFA0607D}"/>
    <dgm:cxn modelId="{26FC18C8-E25D-413D-B73D-549F41C69D5B}" type="presOf" srcId="{643D9017-6A14-423E-BB04-DE1DF69666F7}" destId="{20242C78-932A-4C11-A2B2-F7FB1F4B1795}" srcOrd="0" destOrd="0" presId="urn:microsoft.com/office/officeart/2005/8/layout/vList2"/>
    <dgm:cxn modelId="{918B720C-DCF0-4979-B3EE-E7180E06F0CE}" type="presOf" srcId="{B10E57C7-24F5-45D2-8037-236DE7D00E44}" destId="{20242C78-932A-4C11-A2B2-F7FB1F4B1795}" srcOrd="0" destOrd="7" presId="urn:microsoft.com/office/officeart/2005/8/layout/vList2"/>
    <dgm:cxn modelId="{A921CCCE-1E80-4488-9661-814DEC3D3553}" srcId="{643D9017-6A14-423E-BB04-DE1DF69666F7}" destId="{3CAC236A-54DD-4438-95B3-562BF30D2B69}" srcOrd="0" destOrd="0" parTransId="{545F9D5C-96AE-45A1-A6D7-ECFFC57C4DA0}" sibTransId="{420531B6-DF53-46C6-9E4C-9AFA77F796A5}"/>
    <dgm:cxn modelId="{51ED9148-0A7D-4E61-BE12-80DC3A09C392}" type="presParOf" srcId="{84E0B6F6-9F5D-453D-AA0C-60D6C3728098}" destId="{19CD6FD7-A3B4-4E8A-93A7-EABEE185ECED}" srcOrd="0" destOrd="0" presId="urn:microsoft.com/office/officeart/2005/8/layout/vList2"/>
    <dgm:cxn modelId="{F7DF8B26-7397-4B57-952C-D3E3527B0202}" type="presParOf" srcId="{84E0B6F6-9F5D-453D-AA0C-60D6C3728098}" destId="{20242C78-932A-4C11-A2B2-F7FB1F4B179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01EC0-091A-449A-A4EE-68941047598E}">
      <dsp:nvSpPr>
        <dsp:cNvPr id="0" name=""/>
        <dsp:cNvSpPr/>
      </dsp:nvSpPr>
      <dsp:spPr>
        <a:xfrm>
          <a:off x="5631" y="707829"/>
          <a:ext cx="3349189" cy="394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AD8AC8-4EF5-4202-9378-6441CD60632C}">
      <dsp:nvSpPr>
        <dsp:cNvPr id="0" name=""/>
        <dsp:cNvSpPr/>
      </dsp:nvSpPr>
      <dsp:spPr>
        <a:xfrm>
          <a:off x="5631" y="855808"/>
          <a:ext cx="246043" cy="246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60CFFC-AE6F-426D-BBED-E392C5F06920}">
      <dsp:nvSpPr>
        <dsp:cNvPr id="0" name=""/>
        <dsp:cNvSpPr/>
      </dsp:nvSpPr>
      <dsp:spPr>
        <a:xfrm>
          <a:off x="5631" y="0"/>
          <a:ext cx="3349189" cy="707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Cambria" panose="02040503050406030204" pitchFamily="18" charset="0"/>
            </a:rPr>
            <a:t>FY 2015</a:t>
          </a:r>
        </a:p>
      </dsp:txBody>
      <dsp:txXfrm>
        <a:off x="5631" y="0"/>
        <a:ext cx="3349189" cy="707829"/>
      </dsp:txXfrm>
    </dsp:sp>
    <dsp:sp modelId="{350E1E4B-7FCA-4DE0-B72E-7185457F52A3}">
      <dsp:nvSpPr>
        <dsp:cNvPr id="0" name=""/>
        <dsp:cNvSpPr/>
      </dsp:nvSpPr>
      <dsp:spPr>
        <a:xfrm>
          <a:off x="5631" y="1429328"/>
          <a:ext cx="246037" cy="2460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E341C8-586C-49CA-AED1-05FC8BA0716B}">
      <dsp:nvSpPr>
        <dsp:cNvPr id="0" name=""/>
        <dsp:cNvSpPr/>
      </dsp:nvSpPr>
      <dsp:spPr>
        <a:xfrm>
          <a:off x="240075" y="1265590"/>
          <a:ext cx="3114746" cy="573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mbria" panose="02040503050406030204" pitchFamily="18" charset="0"/>
            </a:rPr>
            <a:t>$</a:t>
          </a:r>
          <a:r>
            <a:rPr lang="en-US" sz="2000" b="1" kern="1200" dirty="0">
              <a:solidFill>
                <a:srgbClr val="00B050"/>
              </a:solidFill>
              <a:latin typeface="Cambria" panose="02040503050406030204" pitchFamily="18" charset="0"/>
            </a:rPr>
            <a:t>127,500,000</a:t>
          </a:r>
        </a:p>
      </dsp:txBody>
      <dsp:txXfrm>
        <a:off x="240075" y="1265590"/>
        <a:ext cx="3114746" cy="573513"/>
      </dsp:txXfrm>
    </dsp:sp>
    <dsp:sp modelId="{2A9F3ECA-3C6E-4958-8AF8-4408D64EF3B3}">
      <dsp:nvSpPr>
        <dsp:cNvPr id="0" name=""/>
        <dsp:cNvSpPr/>
      </dsp:nvSpPr>
      <dsp:spPr>
        <a:xfrm>
          <a:off x="5631" y="2002842"/>
          <a:ext cx="246037" cy="2460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E60443-A67E-435E-B8AD-4F09C194311A}">
      <dsp:nvSpPr>
        <dsp:cNvPr id="0" name=""/>
        <dsp:cNvSpPr/>
      </dsp:nvSpPr>
      <dsp:spPr>
        <a:xfrm>
          <a:off x="240075" y="1839104"/>
          <a:ext cx="3114746" cy="573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mbria" panose="02040503050406030204" pitchFamily="18" charset="0"/>
            </a:rPr>
            <a:t>250 Jobs</a:t>
          </a:r>
        </a:p>
      </dsp:txBody>
      <dsp:txXfrm>
        <a:off x="240075" y="1839104"/>
        <a:ext cx="3114746" cy="573513"/>
      </dsp:txXfrm>
    </dsp:sp>
    <dsp:sp modelId="{DFBDC2C2-BE7D-4824-8F6E-8666226D15CE}">
      <dsp:nvSpPr>
        <dsp:cNvPr id="0" name=""/>
        <dsp:cNvSpPr/>
      </dsp:nvSpPr>
      <dsp:spPr>
        <a:xfrm>
          <a:off x="3522280" y="707829"/>
          <a:ext cx="3349189" cy="394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3CE18C-DC68-4C20-A09D-6B3A9DA4C7B7}">
      <dsp:nvSpPr>
        <dsp:cNvPr id="0" name=""/>
        <dsp:cNvSpPr/>
      </dsp:nvSpPr>
      <dsp:spPr>
        <a:xfrm>
          <a:off x="3522280" y="855808"/>
          <a:ext cx="246043" cy="246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56577-7652-41D7-9057-E4E78C988E31}">
      <dsp:nvSpPr>
        <dsp:cNvPr id="0" name=""/>
        <dsp:cNvSpPr/>
      </dsp:nvSpPr>
      <dsp:spPr>
        <a:xfrm>
          <a:off x="3522280" y="0"/>
          <a:ext cx="3349189" cy="707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Cambria" panose="02040503050406030204" pitchFamily="18" charset="0"/>
            </a:rPr>
            <a:t>FY 2016</a:t>
          </a:r>
        </a:p>
      </dsp:txBody>
      <dsp:txXfrm>
        <a:off x="3522280" y="0"/>
        <a:ext cx="3349189" cy="707829"/>
      </dsp:txXfrm>
    </dsp:sp>
    <dsp:sp modelId="{B3DD2318-A007-4E8D-BD9C-FBA3AFDB79F2}">
      <dsp:nvSpPr>
        <dsp:cNvPr id="0" name=""/>
        <dsp:cNvSpPr/>
      </dsp:nvSpPr>
      <dsp:spPr>
        <a:xfrm>
          <a:off x="3522280" y="1429328"/>
          <a:ext cx="246037" cy="2460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18D16-434E-4B68-8263-63E1580321EF}">
      <dsp:nvSpPr>
        <dsp:cNvPr id="0" name=""/>
        <dsp:cNvSpPr/>
      </dsp:nvSpPr>
      <dsp:spPr>
        <a:xfrm>
          <a:off x="3756724" y="1265590"/>
          <a:ext cx="3114746" cy="573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mbria" panose="02040503050406030204" pitchFamily="18" charset="0"/>
            </a:rPr>
            <a:t>$</a:t>
          </a:r>
          <a:r>
            <a:rPr lang="en-US" sz="2000" b="1" kern="1200" dirty="0">
              <a:solidFill>
                <a:srgbClr val="00B050"/>
              </a:solidFill>
              <a:latin typeface="Cambria" panose="02040503050406030204" pitchFamily="18" charset="0"/>
            </a:rPr>
            <a:t>200,000,000</a:t>
          </a:r>
        </a:p>
      </dsp:txBody>
      <dsp:txXfrm>
        <a:off x="3756724" y="1265590"/>
        <a:ext cx="3114746" cy="573513"/>
      </dsp:txXfrm>
    </dsp:sp>
    <dsp:sp modelId="{B4442EF2-FF84-4BF1-BF69-B34C07C9D14E}">
      <dsp:nvSpPr>
        <dsp:cNvPr id="0" name=""/>
        <dsp:cNvSpPr/>
      </dsp:nvSpPr>
      <dsp:spPr>
        <a:xfrm>
          <a:off x="3522280" y="2002842"/>
          <a:ext cx="246037" cy="2460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79A6FA-3FA9-4CF0-B054-6626669D9995}">
      <dsp:nvSpPr>
        <dsp:cNvPr id="0" name=""/>
        <dsp:cNvSpPr/>
      </dsp:nvSpPr>
      <dsp:spPr>
        <a:xfrm>
          <a:off x="3756724" y="1839104"/>
          <a:ext cx="3114746" cy="573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mbria" panose="02040503050406030204" pitchFamily="18" charset="0"/>
            </a:rPr>
            <a:t>400 Jobs</a:t>
          </a:r>
        </a:p>
      </dsp:txBody>
      <dsp:txXfrm>
        <a:off x="3756724" y="1839104"/>
        <a:ext cx="3114746" cy="573513"/>
      </dsp:txXfrm>
    </dsp:sp>
    <dsp:sp modelId="{0F28BA3D-9B5D-4B0A-B6AB-368F5A171BCF}">
      <dsp:nvSpPr>
        <dsp:cNvPr id="0" name=""/>
        <dsp:cNvSpPr/>
      </dsp:nvSpPr>
      <dsp:spPr>
        <a:xfrm>
          <a:off x="7038929" y="707829"/>
          <a:ext cx="3349189" cy="394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AF96E0-6575-4CB9-93BE-3A3A7942832C}">
      <dsp:nvSpPr>
        <dsp:cNvPr id="0" name=""/>
        <dsp:cNvSpPr/>
      </dsp:nvSpPr>
      <dsp:spPr>
        <a:xfrm>
          <a:off x="7038929" y="855808"/>
          <a:ext cx="246043" cy="246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2A0874-20DD-4F1A-9005-E22385A9AA07}">
      <dsp:nvSpPr>
        <dsp:cNvPr id="0" name=""/>
        <dsp:cNvSpPr/>
      </dsp:nvSpPr>
      <dsp:spPr>
        <a:xfrm>
          <a:off x="7038929" y="0"/>
          <a:ext cx="3349189" cy="707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Cambria" panose="02040503050406030204" pitchFamily="18" charset="0"/>
            </a:rPr>
            <a:t>FY 2017 </a:t>
          </a:r>
          <a:r>
            <a:rPr lang="en-US" sz="1600" kern="1200" dirty="0">
              <a:latin typeface="Cambria" panose="02040503050406030204" pitchFamily="18" charset="0"/>
            </a:rPr>
            <a:t>(Projected)</a:t>
          </a:r>
          <a:endParaRPr lang="en-US" sz="4000" kern="1200" dirty="0">
            <a:latin typeface="Cambria" panose="02040503050406030204" pitchFamily="18" charset="0"/>
          </a:endParaRPr>
        </a:p>
      </dsp:txBody>
      <dsp:txXfrm>
        <a:off x="7038929" y="0"/>
        <a:ext cx="3349189" cy="707829"/>
      </dsp:txXfrm>
    </dsp:sp>
    <dsp:sp modelId="{22ACAEE9-EB57-45E6-857E-07D2F5AB0223}">
      <dsp:nvSpPr>
        <dsp:cNvPr id="0" name=""/>
        <dsp:cNvSpPr/>
      </dsp:nvSpPr>
      <dsp:spPr>
        <a:xfrm>
          <a:off x="7038929" y="1429328"/>
          <a:ext cx="246037" cy="2460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F0BB8-CD97-4482-B803-EDBC867C5C11}">
      <dsp:nvSpPr>
        <dsp:cNvPr id="0" name=""/>
        <dsp:cNvSpPr/>
      </dsp:nvSpPr>
      <dsp:spPr>
        <a:xfrm>
          <a:off x="7273372" y="1265590"/>
          <a:ext cx="3114746" cy="573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mbria" panose="02040503050406030204" pitchFamily="18" charset="0"/>
            </a:rPr>
            <a:t>$</a:t>
          </a:r>
          <a:r>
            <a:rPr lang="en-US" sz="2000" b="1" kern="1200" dirty="0">
              <a:solidFill>
                <a:srgbClr val="00B050"/>
              </a:solidFill>
              <a:latin typeface="Cambria" panose="02040503050406030204" pitchFamily="18" charset="0"/>
            </a:rPr>
            <a:t>93,000,000</a:t>
          </a:r>
        </a:p>
      </dsp:txBody>
      <dsp:txXfrm>
        <a:off x="7273372" y="1265590"/>
        <a:ext cx="3114746" cy="573513"/>
      </dsp:txXfrm>
    </dsp:sp>
    <dsp:sp modelId="{8A8DC94A-DC75-48F3-805D-E81920877FAA}">
      <dsp:nvSpPr>
        <dsp:cNvPr id="0" name=""/>
        <dsp:cNvSpPr/>
      </dsp:nvSpPr>
      <dsp:spPr>
        <a:xfrm>
          <a:off x="7038929" y="2002842"/>
          <a:ext cx="246037" cy="2460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453F1-B83A-4CBC-8431-3DA52A346304}">
      <dsp:nvSpPr>
        <dsp:cNvPr id="0" name=""/>
        <dsp:cNvSpPr/>
      </dsp:nvSpPr>
      <dsp:spPr>
        <a:xfrm>
          <a:off x="7273372" y="1839104"/>
          <a:ext cx="3114746" cy="573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mbria" panose="02040503050406030204" pitchFamily="18" charset="0"/>
            </a:rPr>
            <a:t>304 Jobs</a:t>
          </a:r>
        </a:p>
      </dsp:txBody>
      <dsp:txXfrm>
        <a:off x="7273372" y="1839104"/>
        <a:ext cx="3114746" cy="5735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D0C08-2585-44B5-A769-92208D766304}">
      <dsp:nvSpPr>
        <dsp:cNvPr id="0" name=""/>
        <dsp:cNvSpPr/>
      </dsp:nvSpPr>
      <dsp:spPr>
        <a:xfrm>
          <a:off x="-4870645" y="-746414"/>
          <a:ext cx="5801051" cy="5801051"/>
        </a:xfrm>
        <a:prstGeom prst="blockArc">
          <a:avLst>
            <a:gd name="adj1" fmla="val 18900000"/>
            <a:gd name="adj2" fmla="val 2700000"/>
            <a:gd name="adj3" fmla="val 372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E58F4A-16F7-4077-A4BE-2C09DAA3BFB5}">
      <dsp:nvSpPr>
        <dsp:cNvPr id="0" name=""/>
        <dsp:cNvSpPr/>
      </dsp:nvSpPr>
      <dsp:spPr>
        <a:xfrm>
          <a:off x="487238" y="331216"/>
          <a:ext cx="6568642" cy="662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6079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mbria" panose="02040503050406030204" pitchFamily="18" charset="0"/>
            </a:rPr>
            <a:t>The region’s cybersecurity landscape</a:t>
          </a:r>
        </a:p>
      </dsp:txBody>
      <dsp:txXfrm>
        <a:off x="487238" y="331216"/>
        <a:ext cx="6568642" cy="662777"/>
      </dsp:txXfrm>
    </dsp:sp>
    <dsp:sp modelId="{47B7EE0C-7686-4191-8AFC-A045F22D63FE}">
      <dsp:nvSpPr>
        <dsp:cNvPr id="0" name=""/>
        <dsp:cNvSpPr/>
      </dsp:nvSpPr>
      <dsp:spPr>
        <a:xfrm>
          <a:off x="73003" y="248369"/>
          <a:ext cx="828471" cy="828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B3AC29-AE44-4004-8A32-14E80B338FF2}">
      <dsp:nvSpPr>
        <dsp:cNvPr id="0" name=""/>
        <dsp:cNvSpPr/>
      </dsp:nvSpPr>
      <dsp:spPr>
        <a:xfrm>
          <a:off x="867224" y="1325554"/>
          <a:ext cx="6188657" cy="662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6079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mbria" panose="02040503050406030204" pitchFamily="18" charset="0"/>
            </a:rPr>
            <a:t>The cost of traffic congestion to the region’s governments and businesses</a:t>
          </a:r>
        </a:p>
      </dsp:txBody>
      <dsp:txXfrm>
        <a:off x="867224" y="1325554"/>
        <a:ext cx="6188657" cy="662777"/>
      </dsp:txXfrm>
    </dsp:sp>
    <dsp:sp modelId="{3D21238F-1340-4A63-940E-6734B6BF3AE1}">
      <dsp:nvSpPr>
        <dsp:cNvPr id="0" name=""/>
        <dsp:cNvSpPr/>
      </dsp:nvSpPr>
      <dsp:spPr>
        <a:xfrm>
          <a:off x="452988" y="1242706"/>
          <a:ext cx="828471" cy="828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EB872-77CE-42F4-A0DA-2F243CB62417}">
      <dsp:nvSpPr>
        <dsp:cNvPr id="0" name=""/>
        <dsp:cNvSpPr/>
      </dsp:nvSpPr>
      <dsp:spPr>
        <a:xfrm>
          <a:off x="867224" y="2319891"/>
          <a:ext cx="6188657" cy="662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6079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mbria" panose="02040503050406030204" pitchFamily="18" charset="0"/>
            </a:rPr>
            <a:t>How much the region’s job growth can be attributed to unique regional versus national factors (Shift Share)</a:t>
          </a:r>
        </a:p>
      </dsp:txBody>
      <dsp:txXfrm>
        <a:off x="867224" y="2319891"/>
        <a:ext cx="6188657" cy="662777"/>
      </dsp:txXfrm>
    </dsp:sp>
    <dsp:sp modelId="{41C4A796-AB18-4153-B291-33E5C84E1BCC}">
      <dsp:nvSpPr>
        <dsp:cNvPr id="0" name=""/>
        <dsp:cNvSpPr/>
      </dsp:nvSpPr>
      <dsp:spPr>
        <a:xfrm>
          <a:off x="452988" y="2237044"/>
          <a:ext cx="828471" cy="828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57D049-D8EA-46D7-BC1D-4558A5931E93}">
      <dsp:nvSpPr>
        <dsp:cNvPr id="0" name=""/>
        <dsp:cNvSpPr/>
      </dsp:nvSpPr>
      <dsp:spPr>
        <a:xfrm>
          <a:off x="487238" y="3314229"/>
          <a:ext cx="6568642" cy="662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6079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mbria" panose="02040503050406030204" pitchFamily="18" charset="0"/>
            </a:rPr>
            <a:t>The regional economic impact of the Dahlgren and Indian Head naval bases</a:t>
          </a:r>
        </a:p>
      </dsp:txBody>
      <dsp:txXfrm>
        <a:off x="487238" y="3314229"/>
        <a:ext cx="6568642" cy="662777"/>
      </dsp:txXfrm>
    </dsp:sp>
    <dsp:sp modelId="{76D78FA4-94D0-46D6-8CEB-40233FA64FB5}">
      <dsp:nvSpPr>
        <dsp:cNvPr id="0" name=""/>
        <dsp:cNvSpPr/>
      </dsp:nvSpPr>
      <dsp:spPr>
        <a:xfrm>
          <a:off x="73003" y="3231382"/>
          <a:ext cx="828471" cy="828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CD6FD7-A3B4-4E8A-93A7-EABEE185ECED}">
      <dsp:nvSpPr>
        <dsp:cNvPr id="0" name=""/>
        <dsp:cNvSpPr/>
      </dsp:nvSpPr>
      <dsp:spPr>
        <a:xfrm>
          <a:off x="0" y="13205"/>
          <a:ext cx="8093674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latin typeface="Cambria" panose="02040503050406030204" pitchFamily="18" charset="0"/>
            </a:rPr>
            <a:t>Site Readiness </a:t>
          </a:r>
        </a:p>
      </dsp:txBody>
      <dsp:txXfrm>
        <a:off x="37696" y="50901"/>
        <a:ext cx="8018282" cy="696808"/>
      </dsp:txXfrm>
    </dsp:sp>
    <dsp:sp modelId="{20242C78-932A-4C11-A2B2-F7FB1F4B1795}">
      <dsp:nvSpPr>
        <dsp:cNvPr id="0" name=""/>
        <dsp:cNvSpPr/>
      </dsp:nvSpPr>
      <dsp:spPr>
        <a:xfrm>
          <a:off x="0" y="785406"/>
          <a:ext cx="8093674" cy="3893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974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>
              <a:latin typeface="Cambria" panose="02040503050406030204" pitchFamily="18" charset="0"/>
            </a:rPr>
            <a:t>City of Fredericksburg</a:t>
          </a: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 err="1">
              <a:latin typeface="Cambria" panose="02040503050406030204" pitchFamily="18" charset="0"/>
            </a:rPr>
            <a:t>Hylton</a:t>
          </a:r>
          <a:r>
            <a:rPr lang="en-US" sz="2600" kern="1200" dirty="0">
              <a:latin typeface="Cambria" panose="02040503050406030204" pitchFamily="18" charset="0"/>
            </a:rPr>
            <a:t> Property - 70 acres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>
              <a:latin typeface="Cambria" panose="02040503050406030204" pitchFamily="18" charset="0"/>
            </a:rPr>
            <a:t>UMW / Stafford County</a:t>
          </a: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>
              <a:latin typeface="Cambria" panose="02040503050406030204" pitchFamily="18" charset="0"/>
            </a:rPr>
            <a:t>RT 17 Stafford East – 227 acres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>
              <a:latin typeface="Cambria" panose="02040503050406030204" pitchFamily="18" charset="0"/>
            </a:rPr>
            <a:t>King George County</a:t>
          </a: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>
              <a:latin typeface="Cambria" panose="02040503050406030204" pitchFamily="18" charset="0"/>
            </a:rPr>
            <a:t>Taylor Property – 300 acres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>
              <a:latin typeface="Cambria" panose="02040503050406030204" pitchFamily="18" charset="0"/>
            </a:rPr>
            <a:t>Spotsylvania / Caroline Counties</a:t>
          </a:r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 err="1">
              <a:latin typeface="Cambria" panose="02040503050406030204" pitchFamily="18" charset="0"/>
            </a:rPr>
            <a:t>Orrock</a:t>
          </a:r>
          <a:r>
            <a:rPr lang="en-US" sz="2600" kern="1200" dirty="0">
              <a:latin typeface="Cambria" panose="02040503050406030204" pitchFamily="18" charset="0"/>
            </a:rPr>
            <a:t> Assemblage – 1100 acres </a:t>
          </a:r>
        </a:p>
        <a:p>
          <a:pPr marL="685800" lvl="3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>
              <a:latin typeface="Cambria" panose="02040503050406030204" pitchFamily="18" charset="0"/>
            </a:rPr>
            <a:t>Recently received $5,000 grant from VEDP</a:t>
          </a:r>
        </a:p>
      </dsp:txBody>
      <dsp:txXfrm>
        <a:off x="0" y="785406"/>
        <a:ext cx="8093674" cy="3893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0.33636</cdr:x>
      <cdr:y>0.76722</cdr:y>
    </cdr:from>
    <cdr:to>
      <cdr:x>0.40571</cdr:x>
      <cdr:y>0.84171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17710" y="3087974"/>
          <a:ext cx="539646" cy="299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>
              <a:solidFill>
                <a:schemeClr val="bg1"/>
              </a:solidFill>
            </a:rPr>
            <a:t>34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7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27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EF318C-3146-4E1C-8052-80D6E1965703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38749"/>
            <a:ext cx="5608320" cy="363170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27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27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41FE0A-329D-43D8-A038-D5F59220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5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1FE0A-329D-43D8-A038-D5F5922073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69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1FE0A-329D-43D8-A038-D5F5922073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07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1FE0A-329D-43D8-A038-D5F59220739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85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782-CDAF-4A4F-982E-07A008AC773F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137C-AB03-4659-BA05-F3F9C6A2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7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782-CDAF-4A4F-982E-07A008AC773F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137C-AB03-4659-BA05-F3F9C6A2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4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782-CDAF-4A4F-982E-07A008AC773F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137C-AB03-4659-BA05-F3F9C6A2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1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782-CDAF-4A4F-982E-07A008AC773F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137C-AB03-4659-BA05-F3F9C6A2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08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782-CDAF-4A4F-982E-07A008AC773F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137C-AB03-4659-BA05-F3F9C6A2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75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782-CDAF-4A4F-982E-07A008AC773F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137C-AB03-4659-BA05-F3F9C6A2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65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782-CDAF-4A4F-982E-07A008AC773F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137C-AB03-4659-BA05-F3F9C6A2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53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782-CDAF-4A4F-982E-07A008AC773F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137C-AB03-4659-BA05-F3F9C6A2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59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782-CDAF-4A4F-982E-07A008AC773F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137C-AB03-4659-BA05-F3F9C6A2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1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782-CDAF-4A4F-982E-07A008AC773F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B13137C-AB03-4659-BA05-F3F9C6A2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0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782-CDAF-4A4F-982E-07A008AC773F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137C-AB03-4659-BA05-F3F9C6A2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2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782-CDAF-4A4F-982E-07A008AC773F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137C-AB03-4659-BA05-F3F9C6A2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9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782-CDAF-4A4F-982E-07A008AC773F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137C-AB03-4659-BA05-F3F9C6A2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4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782-CDAF-4A4F-982E-07A008AC773F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137C-AB03-4659-BA05-F3F9C6A2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5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782-CDAF-4A4F-982E-07A008AC773F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137C-AB03-4659-BA05-F3F9C6A2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1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782-CDAF-4A4F-982E-07A008AC773F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137C-AB03-4659-BA05-F3F9C6A2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1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782-CDAF-4A4F-982E-07A008AC773F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137C-AB03-4659-BA05-F3F9C6A2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9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C7B6782-CDAF-4A4F-982E-07A008AC773F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B13137C-AB03-4659-BA05-F3F9C6A2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2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0" y="762230"/>
            <a:ext cx="8574622" cy="2616199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Cambria" panose="02040503050406030204" pitchFamily="18" charset="0"/>
              </a:rPr>
              <a:t>Fredericksburg Regional Alliance at the University of Mary Washington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689447"/>
            <a:ext cx="6987645" cy="1388534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latin typeface="Cambria" panose="02040503050406030204" pitchFamily="18" charset="0"/>
            </a:endParaRPr>
          </a:p>
          <a:p>
            <a:r>
              <a:rPr lang="en-US" dirty="0">
                <a:latin typeface="Cambria" panose="02040503050406030204" pitchFamily="18" charset="0"/>
              </a:rPr>
              <a:t>Annual Meeting Presentation</a:t>
            </a:r>
          </a:p>
          <a:p>
            <a:r>
              <a:rPr lang="en-US" dirty="0">
                <a:latin typeface="Cambria" panose="02040503050406030204" pitchFamily="18" charset="0"/>
              </a:rPr>
              <a:t>Presented By Curry Roberts , President</a:t>
            </a:r>
          </a:p>
          <a:p>
            <a:r>
              <a:rPr lang="en-US" dirty="0">
                <a:latin typeface="Cambria" panose="02040503050406030204" pitchFamily="18" charset="0"/>
              </a:rPr>
              <a:t>11/10/2016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19" y="6351373"/>
            <a:ext cx="722313" cy="3709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928" y="5389000"/>
            <a:ext cx="876190" cy="1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815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272" y="251086"/>
            <a:ext cx="10018713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mbria" panose="02040503050406030204" pitchFamily="18" charset="0"/>
              </a:rPr>
              <a:t>Strengthening Regional Capacity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13856" y="6581001"/>
            <a:ext cx="8093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aur" panose="02030504050205020304" pitchFamily="18" charset="0"/>
              </a:rPr>
              <a:t>Eastern Virginia’s Fourth Metropolitan Area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0" y="6488667"/>
            <a:ext cx="774092" cy="2769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928" y="5389000"/>
            <a:ext cx="876190" cy="1333333"/>
          </a:xfrm>
          <a:prstGeom prst="rect">
            <a:avLst/>
          </a:prstGeom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67032472"/>
              </p:ext>
            </p:extLst>
          </p:nvPr>
        </p:nvGraphicFramePr>
        <p:xfrm>
          <a:off x="2613856" y="1618577"/>
          <a:ext cx="8093675" cy="4692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03617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8735" y="158579"/>
            <a:ext cx="10367319" cy="1583724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mbria" panose="02040503050406030204" pitchFamily="18" charset="0"/>
              </a:rPr>
              <a:t>Marketing Calendar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13856" y="6581001"/>
            <a:ext cx="8093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aur" panose="02030504050205020304" pitchFamily="18" charset="0"/>
              </a:rPr>
              <a:t>Eastern Virginia’s Fourth Metropolitan Area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0" y="6488667"/>
            <a:ext cx="774092" cy="2769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928" y="5389000"/>
            <a:ext cx="876190" cy="13333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302" y="1589355"/>
            <a:ext cx="11083489" cy="313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059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928" y="5389000"/>
            <a:ext cx="876190" cy="13333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0" y="6488667"/>
            <a:ext cx="774092" cy="276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83708" y="2458995"/>
            <a:ext cx="85812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Cambria" panose="02040503050406030204" pitchFamily="18" charset="0"/>
              </a:rPr>
              <a:t>Thank you!</a:t>
            </a:r>
          </a:p>
          <a:p>
            <a:pPr algn="ctr"/>
            <a:endParaRPr lang="en-US" sz="4400" dirty="0">
              <a:latin typeface="Cambria" panose="02040503050406030204" pitchFamily="18" charset="0"/>
            </a:endParaRPr>
          </a:p>
          <a:p>
            <a:pPr algn="ctr"/>
            <a:r>
              <a:rPr lang="en-US" sz="4400" dirty="0">
                <a:latin typeface="Cambria" panose="02040503050406030204" pitchFamily="18" charset="0"/>
              </a:rPr>
              <a:t>Twitter - @</a:t>
            </a:r>
            <a:r>
              <a:rPr lang="en-US" sz="4400" dirty="0" err="1">
                <a:latin typeface="Cambria" panose="02040503050406030204" pitchFamily="18" charset="0"/>
              </a:rPr>
              <a:t>Fredregion</a:t>
            </a:r>
            <a:endParaRPr lang="en-US" sz="4400" dirty="0">
              <a:latin typeface="Cambria" panose="02040503050406030204" pitchFamily="18" charset="0"/>
            </a:endParaRPr>
          </a:p>
          <a:p>
            <a:pPr algn="ctr"/>
            <a:r>
              <a:rPr lang="en-US" sz="4400" dirty="0">
                <a:latin typeface="Cambria" panose="02040503050406030204" pitchFamily="18" charset="0"/>
              </a:rPr>
              <a:t>Facebook- </a:t>
            </a:r>
            <a:r>
              <a:rPr lang="en-US" sz="4400" dirty="0" err="1">
                <a:latin typeface="Cambria" panose="02040503050406030204" pitchFamily="18" charset="0"/>
              </a:rPr>
              <a:t>Fredregion</a:t>
            </a:r>
            <a:r>
              <a:rPr lang="en-US" sz="4400" dirty="0"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27480" y="6495018"/>
            <a:ext cx="8093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aur" panose="02030504050205020304" pitchFamily="18" charset="0"/>
              </a:rPr>
              <a:t>Eastern Virginia’s Fourth Metropolitan Area </a:t>
            </a:r>
          </a:p>
        </p:txBody>
      </p:sp>
    </p:spTree>
    <p:extLst>
      <p:ext uri="{BB962C8B-B14F-4D97-AF65-F5344CB8AC3E}">
        <p14:creationId xmlns:p14="http://schemas.microsoft.com/office/powerpoint/2010/main" val="40387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13856" y="6581001"/>
            <a:ext cx="8093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aur" panose="02030504050205020304" pitchFamily="18" charset="0"/>
              </a:rPr>
              <a:t>Eastern Virginia’s Fourth Metropolitan Area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0" y="6488667"/>
            <a:ext cx="774092" cy="2769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928" y="5389000"/>
            <a:ext cx="876190" cy="1333333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70454" y="290385"/>
            <a:ext cx="10032569" cy="970004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Cambria" panose="02040503050406030204" pitchFamily="18" charset="0"/>
              </a:rPr>
              <a:t>Website Sessions</a:t>
            </a:r>
            <a:br>
              <a:rPr lang="en-US" sz="3200" dirty="0">
                <a:latin typeface="Cambria" panose="02040503050406030204" pitchFamily="18" charset="0"/>
              </a:rPr>
            </a:br>
            <a:r>
              <a:rPr lang="en-US" sz="3200" dirty="0">
                <a:latin typeface="Cambria" panose="02040503050406030204" pitchFamily="18" charset="0"/>
              </a:rPr>
              <a:t>FY 2014- FY2017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5431018"/>
              </p:ext>
            </p:extLst>
          </p:nvPr>
        </p:nvGraphicFramePr>
        <p:xfrm>
          <a:off x="1470454" y="1438247"/>
          <a:ext cx="9594474" cy="430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6322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3856" y="6581001"/>
            <a:ext cx="8093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aur" panose="02030504050205020304" pitchFamily="18" charset="0"/>
              </a:rPr>
              <a:t>Eastern Virginia’s Fourth Metropolitan Area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0" y="6488667"/>
            <a:ext cx="774092" cy="2769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928" y="5389000"/>
            <a:ext cx="876190" cy="13333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454" y="290385"/>
            <a:ext cx="10032569" cy="111828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mbria" panose="02040503050406030204" pitchFamily="18" charset="0"/>
              </a:rPr>
              <a:t>TOTAL PROJECTS</a:t>
            </a:r>
            <a:br>
              <a:rPr lang="en-US" sz="3200" dirty="0">
                <a:latin typeface="Cambria" panose="02040503050406030204" pitchFamily="18" charset="0"/>
              </a:rPr>
            </a:br>
            <a:r>
              <a:rPr lang="en-US" sz="3200" dirty="0">
                <a:latin typeface="Cambria" panose="02040503050406030204" pitchFamily="18" charset="0"/>
              </a:rPr>
              <a:t>FY 2015 - FY 2017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077548"/>
              </p:ext>
            </p:extLst>
          </p:nvPr>
        </p:nvGraphicFramePr>
        <p:xfrm>
          <a:off x="2571492" y="1672620"/>
          <a:ext cx="7830492" cy="4324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6271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13856" y="6581001"/>
            <a:ext cx="8093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aur" panose="02030504050205020304" pitchFamily="18" charset="0"/>
              </a:rPr>
              <a:t>Eastern Virginia’s Fourth Metropolitan Area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0" y="6488667"/>
            <a:ext cx="774092" cy="2769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928" y="5389000"/>
            <a:ext cx="876190" cy="1333333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878612"/>
              </p:ext>
            </p:extLst>
          </p:nvPr>
        </p:nvGraphicFramePr>
        <p:xfrm>
          <a:off x="2832142" y="1544595"/>
          <a:ext cx="7658744" cy="420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70454" y="290385"/>
            <a:ext cx="10032569" cy="1118286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ambria" panose="02040503050406030204" pitchFamily="18" charset="0"/>
              </a:rPr>
              <a:t>Projects Industry </a:t>
            </a:r>
            <a:br>
              <a:rPr lang="en-US" sz="3600" dirty="0">
                <a:latin typeface="Cambria" panose="02040503050406030204" pitchFamily="18" charset="0"/>
              </a:rPr>
            </a:br>
            <a:r>
              <a:rPr lang="en-US" sz="3600" dirty="0">
                <a:latin typeface="Cambria" panose="02040503050406030204" pitchFamily="18" charset="0"/>
              </a:rPr>
              <a:t>FY 2015 vs 2016</a:t>
            </a:r>
          </a:p>
        </p:txBody>
      </p:sp>
    </p:spTree>
    <p:extLst>
      <p:ext uri="{BB962C8B-B14F-4D97-AF65-F5344CB8AC3E}">
        <p14:creationId xmlns:p14="http://schemas.microsoft.com/office/powerpoint/2010/main" val="2386840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13856" y="6581001"/>
            <a:ext cx="8093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aur" panose="02030504050205020304" pitchFamily="18" charset="0"/>
              </a:rPr>
              <a:t>Eastern Virginia’s Fourth Metropolitan Area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0" y="6488667"/>
            <a:ext cx="774092" cy="2769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928" y="5389000"/>
            <a:ext cx="876190" cy="1333333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1446467"/>
              </p:ext>
            </p:extLst>
          </p:nvPr>
        </p:nvGraphicFramePr>
        <p:xfrm>
          <a:off x="1449859" y="1841157"/>
          <a:ext cx="4765589" cy="2986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4969726"/>
              </p:ext>
            </p:extLst>
          </p:nvPr>
        </p:nvGraphicFramePr>
        <p:xfrm>
          <a:off x="6579425" y="1841157"/>
          <a:ext cx="4739364" cy="2986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470454" y="290385"/>
            <a:ext cx="10032569" cy="111828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>
                <a:latin typeface="Cambria" panose="02040503050406030204" pitchFamily="18" charset="0"/>
              </a:rPr>
              <a:t>Projects Industry </a:t>
            </a:r>
            <a:br>
              <a:rPr lang="en-US" sz="3200" dirty="0">
                <a:latin typeface="Cambria" panose="02040503050406030204" pitchFamily="18" charset="0"/>
              </a:rPr>
            </a:br>
            <a:r>
              <a:rPr lang="en-US" sz="3200" dirty="0">
                <a:latin typeface="Cambria" panose="02040503050406030204" pitchFamily="18" charset="0"/>
              </a:rPr>
              <a:t>FY 2015 vs 2016</a:t>
            </a:r>
          </a:p>
        </p:txBody>
      </p:sp>
    </p:spTree>
    <p:extLst>
      <p:ext uri="{BB962C8B-B14F-4D97-AF65-F5344CB8AC3E}">
        <p14:creationId xmlns:p14="http://schemas.microsoft.com/office/powerpoint/2010/main" val="2896867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312" y="211114"/>
            <a:ext cx="7284935" cy="5466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Cambria" panose="02040503050406030204" pitchFamily="18" charset="0"/>
              </a:rPr>
              <a:t>FRA Direct Projects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13856" y="6581001"/>
            <a:ext cx="8093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aur" panose="02030504050205020304" pitchFamily="18" charset="0"/>
              </a:rPr>
              <a:t>Eastern Virginia’s Fourth Metropolitan Area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0" y="6488667"/>
            <a:ext cx="774092" cy="2769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928" y="5389000"/>
            <a:ext cx="876190" cy="1333333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103718"/>
              </p:ext>
            </p:extLst>
          </p:nvPr>
        </p:nvGraphicFramePr>
        <p:xfrm>
          <a:off x="2613857" y="1364105"/>
          <a:ext cx="7782390" cy="4024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"/>
          <p:cNvSpPr txBox="1"/>
          <p:nvPr/>
        </p:nvSpPr>
        <p:spPr>
          <a:xfrm>
            <a:off x="6905469" y="4388370"/>
            <a:ext cx="539646" cy="29980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bg1"/>
                </a:solidFill>
              </a:rPr>
              <a:t>44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8539397" y="4388370"/>
            <a:ext cx="539646" cy="29980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3950194" y="4538271"/>
            <a:ext cx="539646" cy="29980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bg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437636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928" y="5389000"/>
            <a:ext cx="876190" cy="13333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0" y="6488667"/>
            <a:ext cx="774092" cy="2769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27480" y="6495018"/>
            <a:ext cx="8093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aur" panose="02030504050205020304" pitchFamily="18" charset="0"/>
              </a:rPr>
              <a:t>Eastern Virginia’s Fourth Metropolitan Area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1829" y="560236"/>
            <a:ext cx="10018713" cy="1013731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Cambria" panose="02040503050406030204" pitchFamily="18" charset="0"/>
              </a:rPr>
              <a:t>FY Capital Investment and Jobs 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58432498"/>
              </p:ext>
            </p:extLst>
          </p:nvPr>
        </p:nvGraphicFramePr>
        <p:xfrm>
          <a:off x="1296791" y="2473377"/>
          <a:ext cx="10393751" cy="4015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14422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647" y="407774"/>
            <a:ext cx="9093072" cy="94002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mbria" panose="02040503050406030204" pitchFamily="18" charset="0"/>
              </a:rPr>
              <a:t>Tax Comparison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1785005" y="1517169"/>
            <a:ext cx="9279923" cy="40150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51221" y="6141308"/>
            <a:ext cx="3262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Fiscal Analytics Ltd.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13856" y="6581001"/>
            <a:ext cx="8093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aur" panose="02030504050205020304" pitchFamily="18" charset="0"/>
              </a:rPr>
              <a:t>Eastern Virginia’s Fourth Metropolitan Area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0" y="6488667"/>
            <a:ext cx="774092" cy="2769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928" y="5389000"/>
            <a:ext cx="876190" cy="1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884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4721" y="253314"/>
            <a:ext cx="8171945" cy="13716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mbria" panose="02040503050406030204" pitchFamily="18" charset="0"/>
              </a:rPr>
              <a:t>University of Mary Washington’s Center for Business Research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839296" y="3480318"/>
            <a:ext cx="2641022" cy="1575902"/>
          </a:xfrm>
        </p:spPr>
        <p:txBody>
          <a:bodyPr>
            <a:noAutofit/>
          </a:bodyPr>
          <a:lstStyle/>
          <a:p>
            <a:r>
              <a:rPr lang="en-US" sz="1800" dirty="0">
                <a:latin typeface="Cambria" panose="02040503050406030204" pitchFamily="18" charset="0"/>
              </a:rPr>
              <a:t>Partnership with: </a:t>
            </a:r>
          </a:p>
          <a:p>
            <a:r>
              <a:rPr lang="en-US" sz="1800" dirty="0">
                <a:latin typeface="Cambria" panose="02040503050406030204" pitchFamily="18" charset="0"/>
              </a:rPr>
              <a:t>UMW’s College of Business </a:t>
            </a:r>
          </a:p>
          <a:p>
            <a:r>
              <a:rPr lang="en-US" sz="1800" dirty="0">
                <a:latin typeface="Cambria" panose="02040503050406030204" pitchFamily="18" charset="0"/>
              </a:rPr>
              <a:t> Fredericksburg Regional Chamber of Commerce </a:t>
            </a:r>
          </a:p>
          <a:p>
            <a:r>
              <a:rPr lang="en-US" sz="1800" dirty="0">
                <a:latin typeface="Cambria" panose="02040503050406030204" pitchFamily="18" charset="0"/>
              </a:rPr>
              <a:t>Fredericksburg Regional Alliance</a:t>
            </a:r>
          </a:p>
          <a:p>
            <a:endParaRPr lang="en-US" sz="20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08029613"/>
              </p:ext>
            </p:extLst>
          </p:nvPr>
        </p:nvGraphicFramePr>
        <p:xfrm>
          <a:off x="3103231" y="2220285"/>
          <a:ext cx="7114925" cy="4308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13856" y="6581001"/>
            <a:ext cx="8093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entaur" panose="02030504050205020304" pitchFamily="18" charset="0"/>
              </a:rPr>
              <a:t>Eastern Virginia’s Fourth Metropolitan Area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0" y="6488667"/>
            <a:ext cx="774092" cy="2769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928" y="5389000"/>
            <a:ext cx="876190" cy="13333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04253" y="1866122"/>
            <a:ext cx="6755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In addition to the Commuter Skills Study (2016), the Center will also study the following topics over the next two years:</a:t>
            </a:r>
          </a:p>
        </p:txBody>
      </p:sp>
    </p:spTree>
    <p:extLst>
      <p:ext uri="{BB962C8B-B14F-4D97-AF65-F5344CB8AC3E}">
        <p14:creationId xmlns:p14="http://schemas.microsoft.com/office/powerpoint/2010/main" val="1167559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16673</TotalTime>
  <Words>283</Words>
  <Application>Microsoft Office PowerPoint</Application>
  <PresentationFormat>Widescreen</PresentationFormat>
  <Paragraphs>68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Centaur</vt:lpstr>
      <vt:lpstr>Corbel</vt:lpstr>
      <vt:lpstr>Parallax</vt:lpstr>
      <vt:lpstr>Fredericksburg Regional Alliance at the University of Mary Washington</vt:lpstr>
      <vt:lpstr>Website Sessions FY 2014- FY2017</vt:lpstr>
      <vt:lpstr>TOTAL PROJECTS FY 2015 - FY 2017</vt:lpstr>
      <vt:lpstr>Projects Industry  FY 2015 vs 2016</vt:lpstr>
      <vt:lpstr>PowerPoint Presentation</vt:lpstr>
      <vt:lpstr>FRA Direct Projects</vt:lpstr>
      <vt:lpstr>FY Capital Investment and Jobs </vt:lpstr>
      <vt:lpstr>Tax Comparison</vt:lpstr>
      <vt:lpstr>University of Mary Washington’s Center for Business Research </vt:lpstr>
      <vt:lpstr>Strengthening Regional Capacity</vt:lpstr>
      <vt:lpstr>Marketing Calendar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Fredericksburg Regional Alliance at the University of Mary Washington</dc:title>
  <dc:creator>Nick</dc:creator>
  <cp:lastModifiedBy>Nick</cp:lastModifiedBy>
  <cp:revision>137</cp:revision>
  <cp:lastPrinted>2016-11-10T14:12:53Z</cp:lastPrinted>
  <dcterms:created xsi:type="dcterms:W3CDTF">2016-06-22T20:39:22Z</dcterms:created>
  <dcterms:modified xsi:type="dcterms:W3CDTF">2016-11-10T14:55:05Z</dcterms:modified>
</cp:coreProperties>
</file>